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98" r:id="rId2"/>
    <p:sldId id="1137" r:id="rId3"/>
    <p:sldId id="1076" r:id="rId4"/>
    <p:sldId id="1140" r:id="rId5"/>
    <p:sldId id="1162" r:id="rId6"/>
    <p:sldId id="1163" r:id="rId7"/>
    <p:sldId id="1164" r:id="rId8"/>
    <p:sldId id="1183" r:id="rId9"/>
    <p:sldId id="1165" r:id="rId10"/>
    <p:sldId id="1166" r:id="rId11"/>
    <p:sldId id="1168" r:id="rId12"/>
    <p:sldId id="1167" r:id="rId13"/>
    <p:sldId id="1170" r:id="rId14"/>
    <p:sldId id="1182" r:id="rId15"/>
    <p:sldId id="1171" r:id="rId16"/>
    <p:sldId id="1172" r:id="rId17"/>
    <p:sldId id="1173" r:id="rId18"/>
    <p:sldId id="1169" r:id="rId19"/>
    <p:sldId id="1179" r:id="rId20"/>
    <p:sldId id="1174" r:id="rId21"/>
    <p:sldId id="1175" r:id="rId22"/>
    <p:sldId id="1176" r:id="rId23"/>
    <p:sldId id="1177" r:id="rId24"/>
    <p:sldId id="1178" r:id="rId25"/>
    <p:sldId id="1180" r:id="rId26"/>
    <p:sldId id="11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E0047C-DF77-4D50-8407-6E3D95B1CFAF}">
          <p14:sldIdLst>
            <p14:sldId id="498"/>
            <p14:sldId id="1137"/>
            <p14:sldId id="1076"/>
            <p14:sldId id="1140"/>
            <p14:sldId id="1162"/>
            <p14:sldId id="1163"/>
            <p14:sldId id="1164"/>
            <p14:sldId id="1183"/>
            <p14:sldId id="1165"/>
            <p14:sldId id="1166"/>
            <p14:sldId id="1168"/>
            <p14:sldId id="1167"/>
            <p14:sldId id="1170"/>
            <p14:sldId id="1182"/>
            <p14:sldId id="1171"/>
            <p14:sldId id="1172"/>
            <p14:sldId id="1173"/>
            <p14:sldId id="1169"/>
            <p14:sldId id="1179"/>
            <p14:sldId id="1174"/>
            <p14:sldId id="1175"/>
            <p14:sldId id="1176"/>
            <p14:sldId id="1177"/>
            <p14:sldId id="1178"/>
            <p14:sldId id="1180"/>
            <p14:sldId id="11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0FF"/>
    <a:srgbClr val="FFFFFF"/>
    <a:srgbClr val="FFC8C8"/>
    <a:srgbClr val="FF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D1C4F-AC2D-4280-AEE0-82A3A3E208E2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D1C5-7541-49CD-BB7D-7E1B15D46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3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4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7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72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56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9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6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9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6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7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88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1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4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0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21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2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8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D1C5-7541-49CD-BB7D-7E1B15D460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6730"/>
            <a:ext cx="12105861" cy="7204849"/>
          </a:xfrm>
        </p:spPr>
        <p:txBody>
          <a:bodyPr anchor="t">
            <a:noAutofit/>
          </a:bodyPr>
          <a:lstStyle/>
          <a:p>
            <a:pPr algn="ctr"/>
            <a:r>
              <a:rPr lang="en-US" sz="7200" b="1" dirty="0"/>
              <a:t>Quantum Security for</a:t>
            </a:r>
          </a:p>
          <a:p>
            <a:pPr algn="ctr"/>
            <a:r>
              <a:rPr lang="en-US" sz="7200" b="1" dirty="0"/>
              <a:t>the Fiat-Shamir Transform</a:t>
            </a:r>
            <a:endParaRPr lang="en-US" b="1" dirty="0"/>
          </a:p>
          <a:p>
            <a:pPr algn="ctr"/>
            <a:endParaRPr lang="en-US" sz="1400" dirty="0"/>
          </a:p>
          <a:p>
            <a:pPr algn="ctr"/>
            <a:r>
              <a:rPr lang="en-US" sz="2200" dirty="0"/>
              <a:t>Based on</a:t>
            </a:r>
          </a:p>
          <a:p>
            <a:pPr algn="ctr"/>
            <a:r>
              <a:rPr lang="en-US" sz="2200" b="1" dirty="0"/>
              <a:t>J. Don, S. Fehr, C. </a:t>
            </a:r>
            <a:r>
              <a:rPr lang="en-US" sz="2200" b="1" dirty="0" err="1"/>
              <a:t>Majenz</a:t>
            </a:r>
            <a:r>
              <a:rPr lang="en-US" sz="2200" b="1" dirty="0"/>
              <a:t>, C. Schaffner, ”Security of the Fiat-Shamir </a:t>
            </a:r>
          </a:p>
          <a:p>
            <a:pPr algn="ctr"/>
            <a:r>
              <a:rPr lang="en-US" sz="2200" b="1" dirty="0"/>
              <a:t>Transformation in the Quantum Random Oracle Model.”  CRYPTO 2019, pp 356-383, </a:t>
            </a:r>
          </a:p>
          <a:p>
            <a:pPr algn="ctr"/>
            <a:r>
              <a:rPr lang="en-US" sz="2200" b="1" dirty="0"/>
              <a:t>and the “Picnic” submission.</a:t>
            </a:r>
            <a:endParaRPr lang="en-US" sz="2200" dirty="0"/>
          </a:p>
          <a:p>
            <a:pPr algn="ctr"/>
            <a:endParaRPr lang="en-US" sz="2000" b="1" dirty="0"/>
          </a:p>
          <a:p>
            <a:pPr algn="ctr"/>
            <a:r>
              <a:rPr lang="en-US" sz="2600" dirty="0"/>
              <a:t>February 11, 2020, NIST Postquantum Crypto Seminar</a:t>
            </a:r>
          </a:p>
          <a:p>
            <a:pPr algn="ctr"/>
            <a:r>
              <a:rPr lang="en-US" sz="2600" dirty="0"/>
              <a:t>Carl A. Miller</a:t>
            </a:r>
          </a:p>
          <a:p>
            <a:pPr algn="ctr"/>
            <a:r>
              <a:rPr lang="en-US" sz="2600" dirty="0"/>
              <a:t>(Not for public distribution.)</a:t>
            </a:r>
          </a:p>
        </p:txBody>
      </p:sp>
    </p:spTree>
    <p:extLst>
      <p:ext uri="{BB962C8B-B14F-4D97-AF65-F5344CB8AC3E}">
        <p14:creationId xmlns:p14="http://schemas.microsoft.com/office/powerpoint/2010/main" val="34961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4AA79-4069-784C-90F7-F2DC9237C8D2}"/>
              </a:ext>
            </a:extLst>
          </p:cNvPr>
          <p:cNvSpPr txBox="1"/>
          <p:nvPr/>
        </p:nvSpPr>
        <p:spPr>
          <a:xfrm>
            <a:off x="553278" y="1574201"/>
            <a:ext cx="1080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Suppose that Z is a </a:t>
            </a:r>
            <a:r>
              <a:rPr lang="en-US" sz="3000" dirty="0">
                <a:solidFill>
                  <a:schemeClr val="bg2"/>
                </a:solidFill>
                <a:latin typeface="Symbol" pitchFamily="2" charset="2"/>
              </a:rPr>
              <a:t>S</a:t>
            </a:r>
            <a:r>
              <a:rPr lang="en-US" sz="3000" dirty="0">
                <a:solidFill>
                  <a:schemeClr val="bg2"/>
                </a:solidFill>
              </a:rPr>
              <a:t>-protocol, and Alice has an algorithm that works for Fiat (Z ) with non-negligible prob.</a:t>
            </a:r>
          </a:p>
          <a:p>
            <a:r>
              <a:rPr lang="en-US" sz="3000" dirty="0">
                <a:solidFill>
                  <a:schemeClr val="bg2"/>
                </a:solidFill>
              </a:rPr>
              <a:t>She wants an algorithm that works for Z.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143CE7-FA93-4043-AC42-C038FCF0B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68" y="3027030"/>
            <a:ext cx="898493" cy="89849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5C3CF-4DC0-5141-9EEC-A8B231358E36}"/>
              </a:ext>
            </a:extLst>
          </p:cNvPr>
          <p:cNvCxnSpPr>
            <a:cxnSpLocks/>
          </p:cNvCxnSpPr>
          <p:nvPr/>
        </p:nvCxnSpPr>
        <p:spPr>
          <a:xfrm>
            <a:off x="6951005" y="4154842"/>
            <a:ext cx="112232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9930A0-80F9-DA49-95EB-686141CD2FA7}"/>
              </a:ext>
            </a:extLst>
          </p:cNvPr>
          <p:cNvCxnSpPr>
            <a:cxnSpLocks/>
          </p:cNvCxnSpPr>
          <p:nvPr/>
        </p:nvCxnSpPr>
        <p:spPr>
          <a:xfrm>
            <a:off x="6951005" y="5032023"/>
            <a:ext cx="112232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240BCC-6D5B-7E47-835E-54829CEA6E2A}"/>
              </a:ext>
            </a:extLst>
          </p:cNvPr>
          <p:cNvCxnSpPr>
            <a:cxnSpLocks/>
          </p:cNvCxnSpPr>
          <p:nvPr/>
        </p:nvCxnSpPr>
        <p:spPr>
          <a:xfrm>
            <a:off x="6973945" y="5719750"/>
            <a:ext cx="107644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61F393-270F-A74A-B72F-F3D1D0F4F214}"/>
              </a:ext>
            </a:extLst>
          </p:cNvPr>
          <p:cNvSpPr txBox="1"/>
          <p:nvPr/>
        </p:nvSpPr>
        <p:spPr>
          <a:xfrm>
            <a:off x="7217013" y="3627231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85CE35-96E5-7A47-BDAF-3921D02FE441}"/>
              </a:ext>
            </a:extLst>
          </p:cNvPr>
          <p:cNvSpPr txBox="1"/>
          <p:nvPr/>
        </p:nvSpPr>
        <p:spPr>
          <a:xfrm>
            <a:off x="7217012" y="5748356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3EC35-BEC0-FA4E-9C7E-7CABDD88EFBC}"/>
              </a:ext>
            </a:extLst>
          </p:cNvPr>
          <p:cNvSpPr txBox="1"/>
          <p:nvPr/>
        </p:nvSpPr>
        <p:spPr>
          <a:xfrm>
            <a:off x="7035586" y="4506632"/>
            <a:ext cx="1037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H(x)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D53A2-767C-B148-B9A0-12172FC3D6EB}"/>
                  </a:ext>
                </a:extLst>
              </p:cNvPr>
              <p:cNvSpPr txBox="1"/>
              <p:nvPr/>
            </p:nvSpPr>
            <p:spPr>
              <a:xfrm>
                <a:off x="643496" y="4707645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D53A2-767C-B148-B9A0-12172FC3D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6" y="4707645"/>
                <a:ext cx="590309" cy="553998"/>
              </a:xfrm>
              <a:prstGeom prst="rect">
                <a:avLst/>
              </a:prstGeom>
              <a:blipFill>
                <a:blip r:embed="rId4"/>
                <a:stretch>
                  <a:fillRect l="-638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5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C63B0-F0C6-DC4C-B413-9E1073B0434D}"/>
              </a:ext>
            </a:extLst>
          </p:cNvPr>
          <p:cNvSpPr>
            <a:spLocks/>
          </p:cNvSpPr>
          <p:nvPr/>
        </p:nvSpPr>
        <p:spPr>
          <a:xfrm rot="888175">
            <a:off x="4328450" y="5266106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8A431D-2D2B-254D-8F01-4D640F14E7B0}"/>
              </a:ext>
            </a:extLst>
          </p:cNvPr>
          <p:cNvCxnSpPr>
            <a:cxnSpLocks/>
          </p:cNvCxnSpPr>
          <p:nvPr/>
        </p:nvCxnSpPr>
        <p:spPr>
          <a:xfrm>
            <a:off x="4934850" y="5211772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65B9E3-90E8-0041-A39B-664FEE49F849}"/>
                  </a:ext>
                </a:extLst>
              </p:cNvPr>
              <p:cNvSpPr txBox="1"/>
              <p:nvPr/>
            </p:nvSpPr>
            <p:spPr>
              <a:xfrm>
                <a:off x="6277018" y="4849180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65B9E3-90E8-0041-A39B-664FEE49F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18" y="4849180"/>
                <a:ext cx="590309" cy="553998"/>
              </a:xfrm>
              <a:prstGeom prst="rect">
                <a:avLst/>
              </a:prstGeom>
              <a:blipFill>
                <a:blip r:embed="rId6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765483-B7E6-254C-B844-6D8D40838AE1}"/>
              </a:ext>
            </a:extLst>
          </p:cNvPr>
          <p:cNvSpPr/>
          <p:nvPr/>
        </p:nvSpPr>
        <p:spPr>
          <a:xfrm>
            <a:off x="6328330" y="3925522"/>
            <a:ext cx="540430" cy="2093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Content Placeholder 4">
            <a:extLst>
              <a:ext uri="{FF2B5EF4-FFF2-40B4-BE49-F238E27FC236}">
                <a16:creationId xmlns:a16="http://schemas.microsoft.com/office/drawing/2014/main" id="{8343EDEC-B9BA-9144-96D9-F2988CE9F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58" y="4354463"/>
            <a:ext cx="1037745" cy="12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6" grpId="0"/>
      <p:bldP spid="20" grpId="0"/>
      <p:bldP spid="24" grpId="0" animBg="1"/>
      <p:bldP spid="28" grpId="0"/>
      <p:bldP spid="30" grpId="0" animBg="1"/>
      <p:bldP spid="33" grpId="0"/>
      <p:bldP spid="34" grpId="0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4AA79-4069-784C-90F7-F2DC9237C8D2}"/>
              </a:ext>
            </a:extLst>
          </p:cNvPr>
          <p:cNvSpPr txBox="1"/>
          <p:nvPr/>
        </p:nvSpPr>
        <p:spPr>
          <a:xfrm>
            <a:off x="553278" y="1574201"/>
            <a:ext cx="1080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For </a:t>
            </a:r>
            <a:r>
              <a:rPr lang="en-US" sz="3000" dirty="0" err="1">
                <a:solidFill>
                  <a:schemeClr val="bg2"/>
                </a:solidFill>
              </a:rPr>
              <a:t>i</a:t>
            </a:r>
            <a:r>
              <a:rPr lang="en-US" sz="3000" dirty="0">
                <a:solidFill>
                  <a:schemeClr val="bg2"/>
                </a:solidFill>
              </a:rPr>
              <a:t> = 1,  …, r, let </a:t>
            </a:r>
            <a:r>
              <a:rPr lang="en-US" sz="3000" dirty="0" err="1">
                <a:solidFill>
                  <a:schemeClr val="bg2"/>
                </a:solidFill>
              </a:rPr>
              <a:t>p_i</a:t>
            </a:r>
            <a:r>
              <a:rPr lang="en-US" sz="3000" dirty="0">
                <a:solidFill>
                  <a:schemeClr val="bg2"/>
                </a:solidFill>
              </a:rPr>
              <a:t> be the probability that the protocol succeeds </a:t>
            </a:r>
            <a:r>
              <a:rPr lang="en-US" sz="3000" b="1" dirty="0">
                <a:solidFill>
                  <a:schemeClr val="bg2"/>
                </a:solidFill>
              </a:rPr>
              <a:t>and</a:t>
            </a:r>
            <a:r>
              <a:rPr lang="en-US" sz="3000" dirty="0">
                <a:solidFill>
                  <a:schemeClr val="bg2"/>
                </a:solidFill>
              </a:rPr>
              <a:t> that the final pair (x, H( x)) was generated on the </a:t>
            </a:r>
            <a:r>
              <a:rPr lang="en-US" sz="3000" dirty="0" err="1">
                <a:solidFill>
                  <a:schemeClr val="bg2"/>
                </a:solidFill>
              </a:rPr>
              <a:t>ith</a:t>
            </a:r>
            <a:r>
              <a:rPr lang="en-US" sz="3000" dirty="0">
                <a:solidFill>
                  <a:schemeClr val="bg2"/>
                </a:solidFill>
              </a:rPr>
              <a:t> query.</a:t>
            </a:r>
          </a:p>
          <a:p>
            <a:r>
              <a:rPr lang="en-US" sz="3000" dirty="0">
                <a:solidFill>
                  <a:schemeClr val="bg2"/>
                </a:solidFill>
              </a:rPr>
              <a:t>Let p = overall probability of success.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143CE7-FA93-4043-AC42-C038FCF0B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68" y="3027030"/>
            <a:ext cx="898493" cy="89849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5C3CF-4DC0-5141-9EEC-A8B231358E36}"/>
              </a:ext>
            </a:extLst>
          </p:cNvPr>
          <p:cNvCxnSpPr>
            <a:cxnSpLocks/>
          </p:cNvCxnSpPr>
          <p:nvPr/>
        </p:nvCxnSpPr>
        <p:spPr>
          <a:xfrm>
            <a:off x="6951005" y="4154842"/>
            <a:ext cx="112232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9930A0-80F9-DA49-95EB-686141CD2FA7}"/>
              </a:ext>
            </a:extLst>
          </p:cNvPr>
          <p:cNvCxnSpPr>
            <a:cxnSpLocks/>
          </p:cNvCxnSpPr>
          <p:nvPr/>
        </p:nvCxnSpPr>
        <p:spPr>
          <a:xfrm>
            <a:off x="6951005" y="5032023"/>
            <a:ext cx="112232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240BCC-6D5B-7E47-835E-54829CEA6E2A}"/>
              </a:ext>
            </a:extLst>
          </p:cNvPr>
          <p:cNvCxnSpPr>
            <a:cxnSpLocks/>
          </p:cNvCxnSpPr>
          <p:nvPr/>
        </p:nvCxnSpPr>
        <p:spPr>
          <a:xfrm>
            <a:off x="6973945" y="5719750"/>
            <a:ext cx="107644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61F393-270F-A74A-B72F-F3D1D0F4F214}"/>
              </a:ext>
            </a:extLst>
          </p:cNvPr>
          <p:cNvSpPr txBox="1"/>
          <p:nvPr/>
        </p:nvSpPr>
        <p:spPr>
          <a:xfrm>
            <a:off x="7217013" y="3627231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85CE35-96E5-7A47-BDAF-3921D02FE441}"/>
              </a:ext>
            </a:extLst>
          </p:cNvPr>
          <p:cNvSpPr txBox="1"/>
          <p:nvPr/>
        </p:nvSpPr>
        <p:spPr>
          <a:xfrm>
            <a:off x="7217012" y="5748356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3EC35-BEC0-FA4E-9C7E-7CABDD88EFBC}"/>
              </a:ext>
            </a:extLst>
          </p:cNvPr>
          <p:cNvSpPr txBox="1"/>
          <p:nvPr/>
        </p:nvSpPr>
        <p:spPr>
          <a:xfrm>
            <a:off x="7035586" y="4506632"/>
            <a:ext cx="1037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H(x)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D53A2-767C-B148-B9A0-12172FC3D6EB}"/>
                  </a:ext>
                </a:extLst>
              </p:cNvPr>
              <p:cNvSpPr txBox="1"/>
              <p:nvPr/>
            </p:nvSpPr>
            <p:spPr>
              <a:xfrm>
                <a:off x="643496" y="4707645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D53A2-767C-B148-B9A0-12172FC3D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6" y="4707645"/>
                <a:ext cx="590309" cy="553998"/>
              </a:xfrm>
              <a:prstGeom prst="rect">
                <a:avLst/>
              </a:prstGeom>
              <a:blipFill>
                <a:blip r:embed="rId4"/>
                <a:stretch>
                  <a:fillRect l="-638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5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C63B0-F0C6-DC4C-B413-9E1073B0434D}"/>
              </a:ext>
            </a:extLst>
          </p:cNvPr>
          <p:cNvSpPr>
            <a:spLocks/>
          </p:cNvSpPr>
          <p:nvPr/>
        </p:nvSpPr>
        <p:spPr>
          <a:xfrm rot="888175">
            <a:off x="4328450" y="5266106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8A431D-2D2B-254D-8F01-4D640F14E7B0}"/>
              </a:ext>
            </a:extLst>
          </p:cNvPr>
          <p:cNvCxnSpPr>
            <a:cxnSpLocks/>
          </p:cNvCxnSpPr>
          <p:nvPr/>
        </p:nvCxnSpPr>
        <p:spPr>
          <a:xfrm>
            <a:off x="4934850" y="5211772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65B9E3-90E8-0041-A39B-664FEE49F849}"/>
                  </a:ext>
                </a:extLst>
              </p:cNvPr>
              <p:cNvSpPr txBox="1"/>
              <p:nvPr/>
            </p:nvSpPr>
            <p:spPr>
              <a:xfrm>
                <a:off x="6277018" y="4849180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65B9E3-90E8-0041-A39B-664FEE49F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18" y="4849180"/>
                <a:ext cx="590309" cy="553998"/>
              </a:xfrm>
              <a:prstGeom prst="rect">
                <a:avLst/>
              </a:prstGeom>
              <a:blipFill>
                <a:blip r:embed="rId6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765483-B7E6-254C-B844-6D8D40838AE1}"/>
              </a:ext>
            </a:extLst>
          </p:cNvPr>
          <p:cNvSpPr/>
          <p:nvPr/>
        </p:nvSpPr>
        <p:spPr>
          <a:xfrm>
            <a:off x="6328330" y="3925522"/>
            <a:ext cx="540430" cy="2093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Content Placeholder 4">
            <a:extLst>
              <a:ext uri="{FF2B5EF4-FFF2-40B4-BE49-F238E27FC236}">
                <a16:creationId xmlns:a16="http://schemas.microsoft.com/office/drawing/2014/main" id="{8343EDEC-B9BA-9144-96D9-F2988CE9F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58" y="4354463"/>
            <a:ext cx="1037745" cy="121487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5B8FC1-52F0-7E41-A803-FCA348792902}"/>
              </a:ext>
            </a:extLst>
          </p:cNvPr>
          <p:cNvCxnSpPr>
            <a:cxnSpLocks/>
          </p:cNvCxnSpPr>
          <p:nvPr/>
        </p:nvCxnSpPr>
        <p:spPr>
          <a:xfrm>
            <a:off x="4039565" y="5525674"/>
            <a:ext cx="262135" cy="520736"/>
          </a:xfrm>
          <a:prstGeom prst="line">
            <a:avLst/>
          </a:prstGeom>
          <a:ln w="5715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F0A357-F98E-6444-BE24-49BBD20201FC}"/>
              </a:ext>
            </a:extLst>
          </p:cNvPr>
          <p:cNvCxnSpPr>
            <a:cxnSpLocks/>
          </p:cNvCxnSpPr>
          <p:nvPr/>
        </p:nvCxnSpPr>
        <p:spPr>
          <a:xfrm flipH="1">
            <a:off x="4974989" y="5559442"/>
            <a:ext cx="165021" cy="465913"/>
          </a:xfrm>
          <a:prstGeom prst="line">
            <a:avLst/>
          </a:prstGeom>
          <a:ln w="5715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A7827A3-4CC7-ED4A-8299-EC2A6E92F83B}"/>
              </a:ext>
            </a:extLst>
          </p:cNvPr>
          <p:cNvSpPr txBox="1"/>
          <p:nvPr/>
        </p:nvSpPr>
        <p:spPr>
          <a:xfrm>
            <a:off x="4194071" y="6046410"/>
            <a:ext cx="106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15228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4AA79-4069-784C-90F7-F2DC9237C8D2}"/>
              </a:ext>
            </a:extLst>
          </p:cNvPr>
          <p:cNvSpPr txBox="1"/>
          <p:nvPr/>
        </p:nvSpPr>
        <p:spPr>
          <a:xfrm>
            <a:off x="838200" y="1493045"/>
            <a:ext cx="10387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Alice chooses a random round </a:t>
            </a:r>
            <a:r>
              <a:rPr lang="en-US" sz="3000" dirty="0" err="1">
                <a:solidFill>
                  <a:schemeClr val="bg2"/>
                </a:solidFill>
              </a:rPr>
              <a:t>i</a:t>
            </a:r>
            <a:r>
              <a:rPr lang="en-US" sz="3000" dirty="0">
                <a:solidFill>
                  <a:schemeClr val="bg2"/>
                </a:solidFill>
              </a:rPr>
              <a:t>.  On the </a:t>
            </a:r>
            <a:r>
              <a:rPr lang="en-US" sz="3000" dirty="0" err="1">
                <a:solidFill>
                  <a:schemeClr val="bg2"/>
                </a:solidFill>
              </a:rPr>
              <a:t>ith</a:t>
            </a:r>
            <a:r>
              <a:rPr lang="en-US" sz="3000" dirty="0">
                <a:solidFill>
                  <a:schemeClr val="bg2"/>
                </a:solidFill>
              </a:rPr>
              <a:t> round (only) she uses Bob in place of the random oracle.</a:t>
            </a:r>
          </a:p>
          <a:p>
            <a:r>
              <a:rPr lang="en-US" sz="3000" dirty="0">
                <a:solidFill>
                  <a:schemeClr val="bg2"/>
                </a:solidFill>
              </a:rPr>
              <a:t>She then finishes as usual.</a:t>
            </a:r>
          </a:p>
          <a:p>
            <a:endParaRPr lang="en-US" sz="3000" dirty="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143CE7-FA93-4043-AC42-C038FCF0B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68" y="3027030"/>
            <a:ext cx="898493" cy="898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D53A2-767C-B148-B9A0-12172FC3D6EB}"/>
                  </a:ext>
                </a:extLst>
              </p:cNvPr>
              <p:cNvSpPr txBox="1"/>
              <p:nvPr/>
            </p:nvSpPr>
            <p:spPr>
              <a:xfrm>
                <a:off x="643496" y="4707645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D53A2-767C-B148-B9A0-12172FC3D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6" y="4707645"/>
                <a:ext cx="590309" cy="553998"/>
              </a:xfrm>
              <a:prstGeom prst="rect">
                <a:avLst/>
              </a:prstGeom>
              <a:blipFill>
                <a:blip r:embed="rId4"/>
                <a:stretch>
                  <a:fillRect l="-638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5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65B9E3-90E8-0041-A39B-664FEE49F849}"/>
                  </a:ext>
                </a:extLst>
              </p:cNvPr>
              <p:cNvSpPr txBox="1"/>
              <p:nvPr/>
            </p:nvSpPr>
            <p:spPr>
              <a:xfrm>
                <a:off x="6277018" y="4849180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65B9E3-90E8-0041-A39B-664FEE49F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18" y="4849180"/>
                <a:ext cx="590309" cy="553998"/>
              </a:xfrm>
              <a:prstGeom prst="rect">
                <a:avLst/>
              </a:prstGeom>
              <a:blipFill>
                <a:blip r:embed="rId6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765483-B7E6-254C-B844-6D8D40838AE1}"/>
              </a:ext>
            </a:extLst>
          </p:cNvPr>
          <p:cNvSpPr/>
          <p:nvPr/>
        </p:nvSpPr>
        <p:spPr>
          <a:xfrm>
            <a:off x="6328330" y="3925522"/>
            <a:ext cx="540430" cy="2093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Content Placeholder 4">
            <a:extLst>
              <a:ext uri="{FF2B5EF4-FFF2-40B4-BE49-F238E27FC236}">
                <a16:creationId xmlns:a16="http://schemas.microsoft.com/office/drawing/2014/main" id="{8343EDEC-B9BA-9144-96D9-F2988CE9F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58" y="4354463"/>
            <a:ext cx="1037745" cy="121487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D4F66E4-89B0-1B43-A75C-ADF3BC747C16}"/>
              </a:ext>
            </a:extLst>
          </p:cNvPr>
          <p:cNvSpPr txBox="1"/>
          <p:nvPr/>
        </p:nvSpPr>
        <p:spPr>
          <a:xfrm>
            <a:off x="3754198" y="5294980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D0E733-1428-FB47-BDA8-39D1C0470D7E}"/>
              </a:ext>
            </a:extLst>
          </p:cNvPr>
          <p:cNvCxnSpPr>
            <a:cxnSpLocks/>
          </p:cNvCxnSpPr>
          <p:nvPr/>
        </p:nvCxnSpPr>
        <p:spPr>
          <a:xfrm>
            <a:off x="4803957" y="5236155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568226-A627-3F48-9533-8185B8CFDB65}"/>
              </a:ext>
            </a:extLst>
          </p:cNvPr>
          <p:cNvSpPr txBox="1"/>
          <p:nvPr/>
        </p:nvSpPr>
        <p:spPr>
          <a:xfrm>
            <a:off x="4912705" y="5294980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E25806-1020-B047-9C94-8A172750D0EC}"/>
              </a:ext>
            </a:extLst>
          </p:cNvPr>
          <p:cNvCxnSpPr>
            <a:cxnSpLocks/>
          </p:cNvCxnSpPr>
          <p:nvPr/>
        </p:nvCxnSpPr>
        <p:spPr>
          <a:xfrm flipH="1">
            <a:off x="10012101" y="3925522"/>
            <a:ext cx="1" cy="36281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A4FA306-00FA-0549-BA54-21F8E625D3CD}"/>
              </a:ext>
            </a:extLst>
          </p:cNvPr>
          <p:cNvSpPr txBox="1"/>
          <p:nvPr/>
        </p:nvSpPr>
        <p:spPr>
          <a:xfrm>
            <a:off x="9828765" y="3358218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88A629-350B-BF48-8CC8-3A15A71F210D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10012101" y="5569339"/>
            <a:ext cx="16030" cy="279639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A13067F-BBB5-834B-B8F1-9B36749976E9}"/>
              </a:ext>
            </a:extLst>
          </p:cNvPr>
          <p:cNvSpPr txBox="1"/>
          <p:nvPr/>
        </p:nvSpPr>
        <p:spPr>
          <a:xfrm>
            <a:off x="9771467" y="5655368"/>
            <a:ext cx="1387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 </a:t>
            </a:r>
            <a:r>
              <a:rPr lang="en-US" sz="1400" dirty="0">
                <a:solidFill>
                  <a:schemeClr val="bg2"/>
                </a:solidFill>
              </a:rPr>
              <a:t>(uniformly random)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E932C5-2D08-FE4B-B622-E2924D809071}"/>
              </a:ext>
            </a:extLst>
          </p:cNvPr>
          <p:cNvCxnSpPr>
            <a:cxnSpLocks/>
          </p:cNvCxnSpPr>
          <p:nvPr/>
        </p:nvCxnSpPr>
        <p:spPr>
          <a:xfrm>
            <a:off x="6951005" y="4154842"/>
            <a:ext cx="112232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EE0372-B608-5C4F-B82D-1037845578D6}"/>
              </a:ext>
            </a:extLst>
          </p:cNvPr>
          <p:cNvCxnSpPr>
            <a:cxnSpLocks/>
          </p:cNvCxnSpPr>
          <p:nvPr/>
        </p:nvCxnSpPr>
        <p:spPr>
          <a:xfrm>
            <a:off x="6951005" y="5032023"/>
            <a:ext cx="112232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BFFE21B-2F7B-7C4B-89CA-7DC41A57F98C}"/>
              </a:ext>
            </a:extLst>
          </p:cNvPr>
          <p:cNvCxnSpPr>
            <a:cxnSpLocks/>
          </p:cNvCxnSpPr>
          <p:nvPr/>
        </p:nvCxnSpPr>
        <p:spPr>
          <a:xfrm>
            <a:off x="6973945" y="5719750"/>
            <a:ext cx="107644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70F5A78-480E-B746-A08D-2FCA08C6ACB3}"/>
              </a:ext>
            </a:extLst>
          </p:cNvPr>
          <p:cNvSpPr txBox="1"/>
          <p:nvPr/>
        </p:nvSpPr>
        <p:spPr>
          <a:xfrm>
            <a:off x="7217013" y="3627231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x’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FA0507-6AEE-714D-A2E0-E37588E89B68}"/>
              </a:ext>
            </a:extLst>
          </p:cNvPr>
          <p:cNvSpPr txBox="1"/>
          <p:nvPr/>
        </p:nvSpPr>
        <p:spPr>
          <a:xfrm>
            <a:off x="7086769" y="5731869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w’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1E1D9F-07AA-BD43-8011-69810910F7F3}"/>
              </a:ext>
            </a:extLst>
          </p:cNvPr>
          <p:cNvSpPr txBox="1"/>
          <p:nvPr/>
        </p:nvSpPr>
        <p:spPr>
          <a:xfrm>
            <a:off x="7035586" y="4506632"/>
            <a:ext cx="1037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e’</a:t>
            </a:r>
          </a:p>
        </p:txBody>
      </p:sp>
    </p:spTree>
    <p:extLst>
      <p:ext uri="{BB962C8B-B14F-4D97-AF65-F5344CB8AC3E}">
        <p14:creationId xmlns:p14="http://schemas.microsoft.com/office/powerpoint/2010/main" val="39271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4" grpId="1" animBg="1"/>
      <p:bldP spid="28" grpId="0"/>
      <p:bldP spid="33" grpId="0"/>
      <p:bldP spid="34" grpId="0"/>
      <p:bldP spid="35" grpId="0" animBg="1"/>
      <p:bldP spid="36" grpId="0" animBg="1"/>
      <p:bldP spid="37" grpId="0" animBg="1"/>
      <p:bldP spid="39" grpId="0"/>
      <p:bldP spid="41" grpId="0"/>
      <p:bldP spid="43" grpId="0"/>
      <p:bldP spid="45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24AA79-4069-784C-90F7-F2DC9237C8D2}"/>
                  </a:ext>
                </a:extLst>
              </p:cNvPr>
              <p:cNvSpPr txBox="1"/>
              <p:nvPr/>
            </p:nvSpPr>
            <p:spPr>
              <a:xfrm>
                <a:off x="525500" y="1367450"/>
                <a:ext cx="11141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2"/>
                    </a:solidFill>
                  </a:rPr>
                  <a:t>W/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b="0" dirty="0">
                    <a:solidFill>
                      <a:schemeClr val="bg2"/>
                    </a:solidFill>
                  </a:rPr>
                  <a:t>, the output will include x and e as desired.</a:t>
                </a:r>
              </a:p>
              <a:p>
                <a:endParaRPr lang="en-US" sz="3000" b="0" dirty="0">
                  <a:solidFill>
                    <a:schemeClr val="bg2"/>
                  </a:solidFill>
                </a:endParaRPr>
              </a:p>
              <a:p>
                <a:endParaRPr lang="en-US" sz="3000" dirty="0">
                  <a:solidFill>
                    <a:schemeClr val="bg2"/>
                  </a:solidFill>
                </a:endParaRPr>
              </a:p>
              <a:p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24AA79-4069-784C-90F7-F2DC9237C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00" y="1367450"/>
                <a:ext cx="11141000" cy="1938992"/>
              </a:xfrm>
              <a:prstGeom prst="rect">
                <a:avLst/>
              </a:prstGeom>
              <a:blipFill>
                <a:blip r:embed="rId3"/>
                <a:stretch>
                  <a:fillRect l="-1138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F143CE7-FA93-4043-AC42-C038FCF0B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68" y="3027030"/>
            <a:ext cx="898493" cy="898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D53A2-767C-B148-B9A0-12172FC3D6EB}"/>
                  </a:ext>
                </a:extLst>
              </p:cNvPr>
              <p:cNvSpPr txBox="1"/>
              <p:nvPr/>
            </p:nvSpPr>
            <p:spPr>
              <a:xfrm>
                <a:off x="643496" y="4707645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D53A2-767C-B148-B9A0-12172FC3D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6" y="4707645"/>
                <a:ext cx="590309" cy="553998"/>
              </a:xfrm>
              <a:prstGeom prst="rect">
                <a:avLst/>
              </a:prstGeom>
              <a:blipFill>
                <a:blip r:embed="rId5"/>
                <a:stretch>
                  <a:fillRect l="-638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6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65B9E3-90E8-0041-A39B-664FEE49F849}"/>
                  </a:ext>
                </a:extLst>
              </p:cNvPr>
              <p:cNvSpPr txBox="1"/>
              <p:nvPr/>
            </p:nvSpPr>
            <p:spPr>
              <a:xfrm>
                <a:off x="6277018" y="4849180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65B9E3-90E8-0041-A39B-664FEE49F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18" y="4849180"/>
                <a:ext cx="590309" cy="553998"/>
              </a:xfrm>
              <a:prstGeom prst="rect">
                <a:avLst/>
              </a:prstGeom>
              <a:blipFill>
                <a:blip r:embed="rId7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765483-B7E6-254C-B844-6D8D40838AE1}"/>
              </a:ext>
            </a:extLst>
          </p:cNvPr>
          <p:cNvSpPr/>
          <p:nvPr/>
        </p:nvSpPr>
        <p:spPr>
          <a:xfrm>
            <a:off x="6328330" y="3925522"/>
            <a:ext cx="540430" cy="2093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Content Placeholder 4">
            <a:extLst>
              <a:ext uri="{FF2B5EF4-FFF2-40B4-BE49-F238E27FC236}">
                <a16:creationId xmlns:a16="http://schemas.microsoft.com/office/drawing/2014/main" id="{8343EDEC-B9BA-9144-96D9-F2988CE9F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58" y="4354463"/>
            <a:ext cx="1037745" cy="121487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D4F66E4-89B0-1B43-A75C-ADF3BC747C16}"/>
              </a:ext>
            </a:extLst>
          </p:cNvPr>
          <p:cNvSpPr txBox="1"/>
          <p:nvPr/>
        </p:nvSpPr>
        <p:spPr>
          <a:xfrm>
            <a:off x="3754198" y="5294980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D0E733-1428-FB47-BDA8-39D1C0470D7E}"/>
              </a:ext>
            </a:extLst>
          </p:cNvPr>
          <p:cNvCxnSpPr>
            <a:cxnSpLocks/>
          </p:cNvCxnSpPr>
          <p:nvPr/>
        </p:nvCxnSpPr>
        <p:spPr>
          <a:xfrm>
            <a:off x="4803957" y="5236155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568226-A627-3F48-9533-8185B8CFDB65}"/>
              </a:ext>
            </a:extLst>
          </p:cNvPr>
          <p:cNvSpPr txBox="1"/>
          <p:nvPr/>
        </p:nvSpPr>
        <p:spPr>
          <a:xfrm>
            <a:off x="4912705" y="5294980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E25806-1020-B047-9C94-8A172750D0EC}"/>
              </a:ext>
            </a:extLst>
          </p:cNvPr>
          <p:cNvCxnSpPr>
            <a:cxnSpLocks/>
          </p:cNvCxnSpPr>
          <p:nvPr/>
        </p:nvCxnSpPr>
        <p:spPr>
          <a:xfrm flipH="1">
            <a:off x="10012101" y="3925522"/>
            <a:ext cx="1" cy="36281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A4FA306-00FA-0549-BA54-21F8E625D3CD}"/>
              </a:ext>
            </a:extLst>
          </p:cNvPr>
          <p:cNvSpPr txBox="1"/>
          <p:nvPr/>
        </p:nvSpPr>
        <p:spPr>
          <a:xfrm>
            <a:off x="9828765" y="3358218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88A629-350B-BF48-8CC8-3A15A71F210D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10012101" y="5569339"/>
            <a:ext cx="16030" cy="279639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A13067F-BBB5-834B-B8F1-9B36749976E9}"/>
              </a:ext>
            </a:extLst>
          </p:cNvPr>
          <p:cNvSpPr txBox="1"/>
          <p:nvPr/>
        </p:nvSpPr>
        <p:spPr>
          <a:xfrm>
            <a:off x="9771467" y="5655368"/>
            <a:ext cx="1387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 </a:t>
            </a:r>
            <a:r>
              <a:rPr lang="en-US" sz="1400" dirty="0">
                <a:solidFill>
                  <a:schemeClr val="bg2"/>
                </a:solidFill>
              </a:rPr>
              <a:t>(uniformly random)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E932C5-2D08-FE4B-B622-E2924D809071}"/>
              </a:ext>
            </a:extLst>
          </p:cNvPr>
          <p:cNvCxnSpPr>
            <a:cxnSpLocks/>
          </p:cNvCxnSpPr>
          <p:nvPr/>
        </p:nvCxnSpPr>
        <p:spPr>
          <a:xfrm>
            <a:off x="6951005" y="4154842"/>
            <a:ext cx="112232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EE0372-B608-5C4F-B82D-1037845578D6}"/>
              </a:ext>
            </a:extLst>
          </p:cNvPr>
          <p:cNvCxnSpPr>
            <a:cxnSpLocks/>
          </p:cNvCxnSpPr>
          <p:nvPr/>
        </p:nvCxnSpPr>
        <p:spPr>
          <a:xfrm>
            <a:off x="6951005" y="5032023"/>
            <a:ext cx="112232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BFFE21B-2F7B-7C4B-89CA-7DC41A57F98C}"/>
              </a:ext>
            </a:extLst>
          </p:cNvPr>
          <p:cNvCxnSpPr>
            <a:cxnSpLocks/>
          </p:cNvCxnSpPr>
          <p:nvPr/>
        </p:nvCxnSpPr>
        <p:spPr>
          <a:xfrm>
            <a:off x="6973945" y="5719750"/>
            <a:ext cx="107644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6FA0507-6AEE-714D-A2E0-E37588E89B68}"/>
              </a:ext>
            </a:extLst>
          </p:cNvPr>
          <p:cNvSpPr txBox="1"/>
          <p:nvPr/>
        </p:nvSpPr>
        <p:spPr>
          <a:xfrm>
            <a:off x="7086769" y="5731869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w’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C2F4632-7581-2F4A-88B1-96F047A93752}"/>
              </a:ext>
            </a:extLst>
          </p:cNvPr>
          <p:cNvSpPr txBox="1"/>
          <p:nvPr/>
        </p:nvSpPr>
        <p:spPr>
          <a:xfrm>
            <a:off x="7217013" y="3627231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x’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21B231-DA3B-AA43-8721-1245A074DB88}"/>
              </a:ext>
            </a:extLst>
          </p:cNvPr>
          <p:cNvSpPr txBox="1"/>
          <p:nvPr/>
        </p:nvSpPr>
        <p:spPr>
          <a:xfrm>
            <a:off x="7035586" y="4506632"/>
            <a:ext cx="1037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e’</a:t>
            </a:r>
          </a:p>
        </p:txBody>
      </p:sp>
    </p:spTree>
    <p:extLst>
      <p:ext uri="{BB962C8B-B14F-4D97-AF65-F5344CB8AC3E}">
        <p14:creationId xmlns:p14="http://schemas.microsoft.com/office/powerpoint/2010/main" val="34779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24AA79-4069-784C-90F7-F2DC9237C8D2}"/>
                  </a:ext>
                </a:extLst>
              </p:cNvPr>
              <p:cNvSpPr txBox="1"/>
              <p:nvPr/>
            </p:nvSpPr>
            <p:spPr>
              <a:xfrm>
                <a:off x="525500" y="1367450"/>
                <a:ext cx="11141000" cy="257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2"/>
                    </a:solidFill>
                  </a:rPr>
                  <a:t>W/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b="0" dirty="0">
                    <a:solidFill>
                      <a:schemeClr val="bg2"/>
                    </a:solidFill>
                  </a:rPr>
                  <a:t>, the output will include x and e as desired.</a:t>
                </a:r>
              </a:p>
              <a:p>
                <a:r>
                  <a:rPr lang="en-US" sz="3000" b="0" dirty="0">
                    <a:solidFill>
                      <a:schemeClr val="bg2"/>
                    </a:solidFill>
                  </a:rPr>
                  <a:t>So, the overall probability of success is</a:t>
                </a: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000" b="0" dirty="0">
                    <a:solidFill>
                      <a:schemeClr val="bg2"/>
                    </a:solidFill>
                  </a:rPr>
                  <a:t>      (non-</a:t>
                </a:r>
                <a:r>
                  <a:rPr lang="en-US" sz="3000" b="0" dirty="0" err="1">
                    <a:solidFill>
                      <a:schemeClr val="bg2"/>
                    </a:solidFill>
                  </a:rPr>
                  <a:t>negl</a:t>
                </a:r>
                <a:r>
                  <a:rPr lang="en-US" sz="3000" b="0" dirty="0">
                    <a:solidFill>
                      <a:schemeClr val="bg2"/>
                    </a:solidFill>
                  </a:rPr>
                  <a:t>.)</a:t>
                </a:r>
              </a:p>
              <a:p>
                <a:endParaRPr lang="en-US" sz="3000" dirty="0">
                  <a:solidFill>
                    <a:schemeClr val="bg2"/>
                  </a:solidFill>
                </a:endParaRPr>
              </a:p>
              <a:p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24AA79-4069-784C-90F7-F2DC9237C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00" y="1367450"/>
                <a:ext cx="11141000" cy="2577244"/>
              </a:xfrm>
              <a:prstGeom prst="rect">
                <a:avLst/>
              </a:prstGeom>
              <a:blipFill>
                <a:blip r:embed="rId3"/>
                <a:stretch>
                  <a:fillRect l="-1138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F143CE7-FA93-4043-AC42-C038FCF0B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68" y="3027030"/>
            <a:ext cx="898493" cy="898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D53A2-767C-B148-B9A0-12172FC3D6EB}"/>
                  </a:ext>
                </a:extLst>
              </p:cNvPr>
              <p:cNvSpPr txBox="1"/>
              <p:nvPr/>
            </p:nvSpPr>
            <p:spPr>
              <a:xfrm>
                <a:off x="643496" y="4707645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0D53A2-767C-B148-B9A0-12172FC3D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6" y="4707645"/>
                <a:ext cx="590309" cy="553998"/>
              </a:xfrm>
              <a:prstGeom prst="rect">
                <a:avLst/>
              </a:prstGeom>
              <a:blipFill>
                <a:blip r:embed="rId5"/>
                <a:stretch>
                  <a:fillRect l="-638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6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65B9E3-90E8-0041-A39B-664FEE49F849}"/>
                  </a:ext>
                </a:extLst>
              </p:cNvPr>
              <p:cNvSpPr txBox="1"/>
              <p:nvPr/>
            </p:nvSpPr>
            <p:spPr>
              <a:xfrm>
                <a:off x="6277018" y="4849180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65B9E3-90E8-0041-A39B-664FEE49F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18" y="4849180"/>
                <a:ext cx="590309" cy="553998"/>
              </a:xfrm>
              <a:prstGeom prst="rect">
                <a:avLst/>
              </a:prstGeom>
              <a:blipFill>
                <a:blip r:embed="rId7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765483-B7E6-254C-B844-6D8D40838AE1}"/>
              </a:ext>
            </a:extLst>
          </p:cNvPr>
          <p:cNvSpPr/>
          <p:nvPr/>
        </p:nvSpPr>
        <p:spPr>
          <a:xfrm>
            <a:off x="6328330" y="3925522"/>
            <a:ext cx="540430" cy="2093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Content Placeholder 4">
            <a:extLst>
              <a:ext uri="{FF2B5EF4-FFF2-40B4-BE49-F238E27FC236}">
                <a16:creationId xmlns:a16="http://schemas.microsoft.com/office/drawing/2014/main" id="{8343EDEC-B9BA-9144-96D9-F2988CE9F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58" y="4354463"/>
            <a:ext cx="1037745" cy="121487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D4F66E4-89B0-1B43-A75C-ADF3BC747C16}"/>
              </a:ext>
            </a:extLst>
          </p:cNvPr>
          <p:cNvSpPr txBox="1"/>
          <p:nvPr/>
        </p:nvSpPr>
        <p:spPr>
          <a:xfrm>
            <a:off x="3754198" y="5294980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D0E733-1428-FB47-BDA8-39D1C0470D7E}"/>
              </a:ext>
            </a:extLst>
          </p:cNvPr>
          <p:cNvCxnSpPr>
            <a:cxnSpLocks/>
          </p:cNvCxnSpPr>
          <p:nvPr/>
        </p:nvCxnSpPr>
        <p:spPr>
          <a:xfrm>
            <a:off x="4803957" y="5236155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568226-A627-3F48-9533-8185B8CFDB65}"/>
              </a:ext>
            </a:extLst>
          </p:cNvPr>
          <p:cNvSpPr txBox="1"/>
          <p:nvPr/>
        </p:nvSpPr>
        <p:spPr>
          <a:xfrm>
            <a:off x="4912705" y="5294980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E25806-1020-B047-9C94-8A172750D0EC}"/>
              </a:ext>
            </a:extLst>
          </p:cNvPr>
          <p:cNvCxnSpPr>
            <a:cxnSpLocks/>
          </p:cNvCxnSpPr>
          <p:nvPr/>
        </p:nvCxnSpPr>
        <p:spPr>
          <a:xfrm flipH="1">
            <a:off x="10012101" y="3925522"/>
            <a:ext cx="1" cy="36281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A4FA306-00FA-0549-BA54-21F8E625D3CD}"/>
              </a:ext>
            </a:extLst>
          </p:cNvPr>
          <p:cNvSpPr txBox="1"/>
          <p:nvPr/>
        </p:nvSpPr>
        <p:spPr>
          <a:xfrm>
            <a:off x="9828765" y="3358218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88A629-350B-BF48-8CC8-3A15A71F210D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10012101" y="5569339"/>
            <a:ext cx="16030" cy="279639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A13067F-BBB5-834B-B8F1-9B36749976E9}"/>
              </a:ext>
            </a:extLst>
          </p:cNvPr>
          <p:cNvSpPr txBox="1"/>
          <p:nvPr/>
        </p:nvSpPr>
        <p:spPr>
          <a:xfrm>
            <a:off x="9771467" y="5655368"/>
            <a:ext cx="1387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 </a:t>
            </a:r>
            <a:r>
              <a:rPr lang="en-US" sz="1400" dirty="0">
                <a:solidFill>
                  <a:schemeClr val="bg2"/>
                </a:solidFill>
              </a:rPr>
              <a:t>(uniformly random)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E932C5-2D08-FE4B-B622-E2924D809071}"/>
              </a:ext>
            </a:extLst>
          </p:cNvPr>
          <p:cNvCxnSpPr>
            <a:cxnSpLocks/>
          </p:cNvCxnSpPr>
          <p:nvPr/>
        </p:nvCxnSpPr>
        <p:spPr>
          <a:xfrm>
            <a:off x="6951005" y="4154842"/>
            <a:ext cx="112232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EE0372-B608-5C4F-B82D-1037845578D6}"/>
              </a:ext>
            </a:extLst>
          </p:cNvPr>
          <p:cNvCxnSpPr>
            <a:cxnSpLocks/>
          </p:cNvCxnSpPr>
          <p:nvPr/>
        </p:nvCxnSpPr>
        <p:spPr>
          <a:xfrm>
            <a:off x="6951005" y="5032023"/>
            <a:ext cx="112232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BFFE21B-2F7B-7C4B-89CA-7DC41A57F98C}"/>
              </a:ext>
            </a:extLst>
          </p:cNvPr>
          <p:cNvCxnSpPr>
            <a:cxnSpLocks/>
          </p:cNvCxnSpPr>
          <p:nvPr/>
        </p:nvCxnSpPr>
        <p:spPr>
          <a:xfrm>
            <a:off x="6973945" y="5719750"/>
            <a:ext cx="107644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70F5A78-480E-B746-A08D-2FCA08C6ACB3}"/>
              </a:ext>
            </a:extLst>
          </p:cNvPr>
          <p:cNvSpPr txBox="1"/>
          <p:nvPr/>
        </p:nvSpPr>
        <p:spPr>
          <a:xfrm>
            <a:off x="7303545" y="3635217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FA0507-6AEE-714D-A2E0-E37588E89B68}"/>
              </a:ext>
            </a:extLst>
          </p:cNvPr>
          <p:cNvSpPr txBox="1"/>
          <p:nvPr/>
        </p:nvSpPr>
        <p:spPr>
          <a:xfrm>
            <a:off x="7086769" y="5731869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w’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1E1D9F-07AA-BD43-8011-69810910F7F3}"/>
              </a:ext>
            </a:extLst>
          </p:cNvPr>
          <p:cNvSpPr txBox="1"/>
          <p:nvPr/>
        </p:nvSpPr>
        <p:spPr>
          <a:xfrm>
            <a:off x="7280935" y="4524801"/>
            <a:ext cx="1037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819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90"/>
            <a:ext cx="12105861" cy="7204849"/>
          </a:xfrm>
        </p:spPr>
        <p:txBody>
          <a:bodyPr anchor="t">
            <a:noAutofit/>
          </a:bodyPr>
          <a:lstStyle/>
          <a:p>
            <a:pPr algn="ctr"/>
            <a:endParaRPr lang="en-US" sz="5400" dirty="0"/>
          </a:p>
          <a:p>
            <a:pPr algn="ctr"/>
            <a:r>
              <a:rPr lang="en-US" sz="5400" dirty="0"/>
              <a:t>The Quantum Random Oracle Model</a:t>
            </a:r>
          </a:p>
        </p:txBody>
      </p:sp>
    </p:spTree>
    <p:extLst>
      <p:ext uri="{BB962C8B-B14F-4D97-AF65-F5344CB8AC3E}">
        <p14:creationId xmlns:p14="http://schemas.microsoft.com/office/powerpoint/2010/main" val="10625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5B1BE-F161-7F48-BAE1-483C8D8E7868}"/>
                  </a:ext>
                </a:extLst>
              </p:cNvPr>
              <p:cNvSpPr txBox="1"/>
              <p:nvPr/>
            </p:nvSpPr>
            <p:spPr>
              <a:xfrm>
                <a:off x="838200" y="1493045"/>
                <a:ext cx="1038796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2"/>
                    </a:solidFill>
                  </a:rPr>
                  <a:t>A quantum random oracle is initiated by choosing a random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  <a:p>
                <a:endParaRPr lang="en-US" sz="3000" i="1" dirty="0">
                  <a:solidFill>
                    <a:schemeClr val="bg2"/>
                  </a:solidFill>
                </a:endParaRP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The oracle accepts bit strings in superposition and returns outputs in superposition.</a:t>
                </a:r>
              </a:p>
              <a:p>
                <a:endParaRPr lang="en-US" sz="3000" dirty="0">
                  <a:solidFill>
                    <a:schemeClr val="bg2"/>
                  </a:solidFill>
                </a:endParaRPr>
              </a:p>
              <a:p>
                <a:endParaRPr lang="en-US" sz="3000" b="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5B1BE-F161-7F48-BAE1-483C8D8E7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93045"/>
                <a:ext cx="10387965" cy="3785652"/>
              </a:xfrm>
              <a:prstGeom prst="rect">
                <a:avLst/>
              </a:prstGeom>
              <a:blipFill>
                <a:blip r:embed="rId3"/>
                <a:stretch>
                  <a:fillRect l="-1221" t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B9DD034-B00C-1144-84E1-8773D5ECA1B0}"/>
              </a:ext>
            </a:extLst>
          </p:cNvPr>
          <p:cNvSpPr>
            <a:spLocks/>
          </p:cNvSpPr>
          <p:nvPr/>
        </p:nvSpPr>
        <p:spPr>
          <a:xfrm rot="888175">
            <a:off x="5144785" y="4529537"/>
            <a:ext cx="1040368" cy="1096110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4239DD-4EF4-4A42-91D8-6EA0F605E148}"/>
              </a:ext>
            </a:extLst>
          </p:cNvPr>
          <p:cNvCxnSpPr/>
          <p:nvPr/>
        </p:nvCxnSpPr>
        <p:spPr>
          <a:xfrm>
            <a:off x="3686712" y="4882504"/>
            <a:ext cx="1005840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54F56C-39B7-1C42-9E98-1A47168449E2}"/>
              </a:ext>
            </a:extLst>
          </p:cNvPr>
          <p:cNvCxnSpPr>
            <a:cxnSpLocks/>
          </p:cNvCxnSpPr>
          <p:nvPr/>
        </p:nvCxnSpPr>
        <p:spPr>
          <a:xfrm>
            <a:off x="6527031" y="4882504"/>
            <a:ext cx="803409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0517A4-B4FB-6E47-84FE-5F3B473C0602}"/>
                  </a:ext>
                </a:extLst>
              </p:cNvPr>
              <p:cNvSpPr txBox="1"/>
              <p:nvPr/>
            </p:nvSpPr>
            <p:spPr>
              <a:xfrm>
                <a:off x="1245987" y="4505923"/>
                <a:ext cx="2523281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&gt;+|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&gt;+|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0517A4-B4FB-6E47-84FE-5F3B473C0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87" y="4505923"/>
                <a:ext cx="2523281" cy="1234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BB704E-67AD-8F4C-8EB7-640A23FD76C9}"/>
                  </a:ext>
                </a:extLst>
              </p:cNvPr>
              <p:cNvSpPr txBox="1"/>
              <p:nvPr/>
            </p:nvSpPr>
            <p:spPr>
              <a:xfrm>
                <a:off x="7264533" y="4414822"/>
                <a:ext cx="2523281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)&gt;+|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)&gt;+|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)&gt;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BB704E-67AD-8F4C-8EB7-640A23FD7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533" y="4414822"/>
                <a:ext cx="2523281" cy="1234440"/>
              </a:xfrm>
              <a:prstGeom prst="rect">
                <a:avLst/>
              </a:prstGeom>
              <a:blipFill>
                <a:blip r:embed="rId5"/>
                <a:stretch>
                  <a:fillRect r="-64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7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5B1BE-F161-7F48-BAE1-483C8D8E7868}"/>
              </a:ext>
            </a:extLst>
          </p:cNvPr>
          <p:cNvSpPr txBox="1"/>
          <p:nvPr/>
        </p:nvSpPr>
        <p:spPr>
          <a:xfrm>
            <a:off x="838200" y="1493045"/>
            <a:ext cx="10387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Trying to adapt the previous Fiat-Shamir argument here raises multiple issues.  (One is that measuring the input to a QROM disturbs it.)</a:t>
            </a:r>
          </a:p>
          <a:p>
            <a:endParaRPr lang="en-US" sz="3000" i="1" dirty="0">
              <a:solidFill>
                <a:schemeClr val="bg2"/>
              </a:solidFill>
            </a:endParaRPr>
          </a:p>
          <a:p>
            <a:r>
              <a:rPr lang="en-US" sz="3000" b="0" dirty="0">
                <a:solidFill>
                  <a:schemeClr val="bg2"/>
                </a:solidFill>
              </a:rPr>
              <a:t>We could use the </a:t>
            </a:r>
            <a:r>
              <a:rPr lang="en-US" sz="3000" b="1" dirty="0">
                <a:solidFill>
                  <a:schemeClr val="bg2"/>
                </a:solidFill>
              </a:rPr>
              <a:t>Unruh transform.</a:t>
            </a:r>
            <a:endParaRPr lang="en-US" sz="3000" dirty="0">
              <a:solidFill>
                <a:schemeClr val="bg2"/>
              </a:solidFill>
            </a:endParaRPr>
          </a:p>
          <a:p>
            <a:r>
              <a:rPr lang="en-US" sz="3000" b="0" dirty="0">
                <a:solidFill>
                  <a:schemeClr val="bg2"/>
                </a:solidFill>
              </a:rPr>
              <a:t>That’s known to work, although it’s more complicated.</a:t>
            </a:r>
          </a:p>
        </p:txBody>
      </p:sp>
    </p:spTree>
    <p:extLst>
      <p:ext uri="{BB962C8B-B14F-4D97-AF65-F5344CB8AC3E}">
        <p14:creationId xmlns:p14="http://schemas.microsoft.com/office/powerpoint/2010/main" val="19066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QROM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3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D0E733-1428-FB47-BDA8-39D1C0470D7E}"/>
              </a:ext>
            </a:extLst>
          </p:cNvPr>
          <p:cNvCxnSpPr>
            <a:cxnSpLocks/>
          </p:cNvCxnSpPr>
          <p:nvPr/>
        </p:nvCxnSpPr>
        <p:spPr>
          <a:xfrm>
            <a:off x="4803957" y="5236155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568226-A627-3F48-9533-8185B8CFDB65}"/>
              </a:ext>
            </a:extLst>
          </p:cNvPr>
          <p:cNvSpPr txBox="1"/>
          <p:nvPr/>
        </p:nvSpPr>
        <p:spPr>
          <a:xfrm>
            <a:off x="415424" y="3687765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State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87D7-0D7F-9B47-AC97-5A84E7848732}"/>
              </a:ext>
            </a:extLst>
          </p:cNvPr>
          <p:cNvSpPr txBox="1"/>
          <p:nvPr/>
        </p:nvSpPr>
        <p:spPr>
          <a:xfrm>
            <a:off x="727914" y="4773049"/>
            <a:ext cx="806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Symbol" pitchFamily="2" charset="2"/>
              </a:rPr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4C287C-AAD1-1F43-A43E-609B71A4231D}"/>
              </a:ext>
            </a:extLst>
          </p:cNvPr>
          <p:cNvSpPr txBox="1"/>
          <p:nvPr/>
        </p:nvSpPr>
        <p:spPr>
          <a:xfrm>
            <a:off x="3031945" y="3740856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7B2AA1-6835-F64F-92BA-C8BF002F0760}"/>
              </a:ext>
            </a:extLst>
          </p:cNvPr>
          <p:cNvCxnSpPr>
            <a:cxnSpLocks/>
          </p:cNvCxnSpPr>
          <p:nvPr/>
        </p:nvCxnSpPr>
        <p:spPr>
          <a:xfrm>
            <a:off x="7096952" y="5240559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/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blipFill>
                <a:blip r:embed="rId4"/>
                <a:stretch>
                  <a:fillRect l="-212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8C8C71-378D-654F-92B4-D639F9CCD029}"/>
              </a:ext>
            </a:extLst>
          </p:cNvPr>
          <p:cNvCxnSpPr>
            <a:cxnSpLocks/>
          </p:cNvCxnSpPr>
          <p:nvPr/>
        </p:nvCxnSpPr>
        <p:spPr>
          <a:xfrm>
            <a:off x="8217768" y="5280883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F8B1FE-EED7-9F47-9C17-D79EC1295A4E}"/>
              </a:ext>
            </a:extLst>
          </p:cNvPr>
          <p:cNvCxnSpPr>
            <a:cxnSpLocks/>
          </p:cNvCxnSpPr>
          <p:nvPr/>
        </p:nvCxnSpPr>
        <p:spPr>
          <a:xfrm>
            <a:off x="8219697" y="4927284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7D03B83-FD2B-0E46-AE70-AA2D5224A749}"/>
              </a:ext>
            </a:extLst>
          </p:cNvPr>
          <p:cNvSpPr/>
          <p:nvPr/>
        </p:nvSpPr>
        <p:spPr>
          <a:xfrm>
            <a:off x="7679267" y="4294524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C4F54D4-3EAD-FA4C-BCCA-D23F7D49678A}"/>
              </a:ext>
            </a:extLst>
          </p:cNvPr>
          <p:cNvCxnSpPr>
            <a:cxnSpLocks/>
          </p:cNvCxnSpPr>
          <p:nvPr/>
        </p:nvCxnSpPr>
        <p:spPr>
          <a:xfrm>
            <a:off x="9360090" y="5307196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E87C3FE-99C5-D84B-A732-837CE00F9E24}"/>
              </a:ext>
            </a:extLst>
          </p:cNvPr>
          <p:cNvSpPr txBox="1"/>
          <p:nvPr/>
        </p:nvSpPr>
        <p:spPr>
          <a:xfrm>
            <a:off x="7588078" y="3811897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1FCC146-B482-FC45-AC84-1BE99957FC26}"/>
              </a:ext>
            </a:extLst>
          </p:cNvPr>
          <p:cNvSpPr>
            <a:spLocks/>
          </p:cNvSpPr>
          <p:nvPr/>
        </p:nvSpPr>
        <p:spPr>
          <a:xfrm rot="888175">
            <a:off x="8846793" y="5342423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1560B6-DACE-6045-B7E2-3A71570D9E32}"/>
              </a:ext>
            </a:extLst>
          </p:cNvPr>
          <p:cNvSpPr>
            <a:spLocks/>
          </p:cNvSpPr>
          <p:nvPr/>
        </p:nvSpPr>
        <p:spPr>
          <a:xfrm rot="888175">
            <a:off x="4299545" y="5275514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4F682A4-3B14-6149-A125-52D557EBCED8}"/>
              </a:ext>
            </a:extLst>
          </p:cNvPr>
          <p:cNvCxnSpPr>
            <a:cxnSpLocks/>
          </p:cNvCxnSpPr>
          <p:nvPr/>
        </p:nvCxnSpPr>
        <p:spPr>
          <a:xfrm>
            <a:off x="6279746" y="4927284"/>
            <a:ext cx="1399521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260FED3-3379-264E-B146-570D291F1665}"/>
              </a:ext>
            </a:extLst>
          </p:cNvPr>
          <p:cNvSpPr>
            <a:spLocks/>
          </p:cNvSpPr>
          <p:nvPr/>
        </p:nvSpPr>
        <p:spPr>
          <a:xfrm rot="888175">
            <a:off x="6411397" y="5368737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EFEE53-91AF-4F40-B92A-1E422E02CDDE}"/>
              </a:ext>
            </a:extLst>
          </p:cNvPr>
          <p:cNvSpPr txBox="1"/>
          <p:nvPr/>
        </p:nvSpPr>
        <p:spPr>
          <a:xfrm>
            <a:off x="553278" y="1444085"/>
            <a:ext cx="1080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Suppose that Z is a </a:t>
            </a:r>
            <a:r>
              <a:rPr lang="en-US" sz="3000" dirty="0">
                <a:solidFill>
                  <a:schemeClr val="bg2"/>
                </a:solidFill>
                <a:latin typeface="Symbol" pitchFamily="2" charset="2"/>
              </a:rPr>
              <a:t>S</a:t>
            </a:r>
            <a:r>
              <a:rPr lang="en-US" sz="3000" dirty="0">
                <a:solidFill>
                  <a:schemeClr val="bg2"/>
                </a:solidFill>
              </a:rPr>
              <a:t>-protocol, and Alice has a </a:t>
            </a:r>
            <a:r>
              <a:rPr lang="en-US" sz="3000" b="1" dirty="0">
                <a:solidFill>
                  <a:schemeClr val="bg2"/>
                </a:solidFill>
              </a:rPr>
              <a:t>quantum algorithm </a:t>
            </a:r>
            <a:r>
              <a:rPr lang="en-US" sz="3000" dirty="0">
                <a:solidFill>
                  <a:schemeClr val="bg2"/>
                </a:solidFill>
              </a:rPr>
              <a:t>that works for Fiat (Z ) with non-negligible prob.</a:t>
            </a:r>
          </a:p>
          <a:p>
            <a:r>
              <a:rPr lang="en-US" sz="3000" dirty="0">
                <a:solidFill>
                  <a:schemeClr val="bg2"/>
                </a:solidFill>
              </a:rPr>
              <a:t>She wants an algorithm that works for Z.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73B57B-2934-1641-9031-432F0D312541}"/>
              </a:ext>
            </a:extLst>
          </p:cNvPr>
          <p:cNvSpPr txBox="1"/>
          <p:nvPr/>
        </p:nvSpPr>
        <p:spPr>
          <a:xfrm>
            <a:off x="10195997" y="479888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60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33" grpId="0"/>
      <p:bldP spid="35" grpId="0" animBg="1"/>
      <p:bldP spid="36" grpId="0" animBg="1"/>
      <p:bldP spid="41" grpId="0"/>
      <p:bldP spid="2" grpId="0"/>
      <p:bldP spid="52" grpId="0"/>
      <p:bldP spid="54" grpId="0"/>
      <p:bldP spid="57" grpId="0" animBg="1"/>
      <p:bldP spid="60" grpId="0"/>
      <p:bldP spid="61" grpId="0" animBg="1"/>
      <p:bldP spid="62" grpId="0" animBg="1"/>
      <p:bldP spid="64" grpId="0" animBg="1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QROM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3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D0E733-1428-FB47-BDA8-39D1C0470D7E}"/>
              </a:ext>
            </a:extLst>
          </p:cNvPr>
          <p:cNvCxnSpPr>
            <a:cxnSpLocks/>
          </p:cNvCxnSpPr>
          <p:nvPr/>
        </p:nvCxnSpPr>
        <p:spPr>
          <a:xfrm>
            <a:off x="4803957" y="5236155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568226-A627-3F48-9533-8185B8CFDB65}"/>
              </a:ext>
            </a:extLst>
          </p:cNvPr>
          <p:cNvSpPr txBox="1"/>
          <p:nvPr/>
        </p:nvSpPr>
        <p:spPr>
          <a:xfrm>
            <a:off x="415424" y="3687765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State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87D7-0D7F-9B47-AC97-5A84E7848732}"/>
              </a:ext>
            </a:extLst>
          </p:cNvPr>
          <p:cNvSpPr txBox="1"/>
          <p:nvPr/>
        </p:nvSpPr>
        <p:spPr>
          <a:xfrm>
            <a:off x="727914" y="4773049"/>
            <a:ext cx="806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Symbol" pitchFamily="2" charset="2"/>
              </a:rPr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4C287C-AAD1-1F43-A43E-609B71A4231D}"/>
              </a:ext>
            </a:extLst>
          </p:cNvPr>
          <p:cNvSpPr txBox="1"/>
          <p:nvPr/>
        </p:nvSpPr>
        <p:spPr>
          <a:xfrm>
            <a:off x="3031945" y="3740856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7B2AA1-6835-F64F-92BA-C8BF002F0760}"/>
              </a:ext>
            </a:extLst>
          </p:cNvPr>
          <p:cNvCxnSpPr>
            <a:cxnSpLocks/>
          </p:cNvCxnSpPr>
          <p:nvPr/>
        </p:nvCxnSpPr>
        <p:spPr>
          <a:xfrm>
            <a:off x="7096952" y="5240559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/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blipFill>
                <a:blip r:embed="rId4"/>
                <a:stretch>
                  <a:fillRect l="-212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8C8C71-378D-654F-92B4-D639F9CCD029}"/>
              </a:ext>
            </a:extLst>
          </p:cNvPr>
          <p:cNvCxnSpPr>
            <a:cxnSpLocks/>
          </p:cNvCxnSpPr>
          <p:nvPr/>
        </p:nvCxnSpPr>
        <p:spPr>
          <a:xfrm>
            <a:off x="8217768" y="5280883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7D03B83-FD2B-0E46-AE70-AA2D5224A749}"/>
              </a:ext>
            </a:extLst>
          </p:cNvPr>
          <p:cNvSpPr/>
          <p:nvPr/>
        </p:nvSpPr>
        <p:spPr>
          <a:xfrm>
            <a:off x="7679267" y="4294524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87C3FE-99C5-D84B-A732-837CE00F9E24}"/>
              </a:ext>
            </a:extLst>
          </p:cNvPr>
          <p:cNvSpPr txBox="1"/>
          <p:nvPr/>
        </p:nvSpPr>
        <p:spPr>
          <a:xfrm>
            <a:off x="7588078" y="3811897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1560B6-DACE-6045-B7E2-3A71570D9E32}"/>
              </a:ext>
            </a:extLst>
          </p:cNvPr>
          <p:cNvSpPr>
            <a:spLocks/>
          </p:cNvSpPr>
          <p:nvPr/>
        </p:nvSpPr>
        <p:spPr>
          <a:xfrm rot="888175">
            <a:off x="4299545" y="5275514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4F682A4-3B14-6149-A125-52D557EBCED8}"/>
              </a:ext>
            </a:extLst>
          </p:cNvPr>
          <p:cNvCxnSpPr>
            <a:cxnSpLocks/>
          </p:cNvCxnSpPr>
          <p:nvPr/>
        </p:nvCxnSpPr>
        <p:spPr>
          <a:xfrm>
            <a:off x="6279746" y="4927284"/>
            <a:ext cx="1399521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260FED3-3379-264E-B146-570D291F1665}"/>
              </a:ext>
            </a:extLst>
          </p:cNvPr>
          <p:cNvSpPr>
            <a:spLocks/>
          </p:cNvSpPr>
          <p:nvPr/>
        </p:nvSpPr>
        <p:spPr>
          <a:xfrm rot="888175">
            <a:off x="6411397" y="5368737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EFEE53-91AF-4F40-B92A-1E422E02CDDE}"/>
                  </a:ext>
                </a:extLst>
              </p:cNvPr>
              <p:cNvSpPr txBox="1"/>
              <p:nvPr/>
            </p:nvSpPr>
            <p:spPr>
              <a:xfrm>
                <a:off x="553278" y="1444085"/>
                <a:ext cx="108005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2"/>
                    </a:solidFill>
                  </a:rPr>
                  <a:t>Alice runs the protocol until a randomly chosen round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chemeClr val="bg2"/>
                  </a:solidFill>
                </a:endParaRP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She measures x, sends it to Bob, receives e.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EFEE53-91AF-4F40-B92A-1E422E02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8" y="1444085"/>
                <a:ext cx="10800522" cy="1015663"/>
              </a:xfrm>
              <a:prstGeom prst="rect">
                <a:avLst/>
              </a:prstGeom>
              <a:blipFill>
                <a:blip r:embed="rId5"/>
                <a:stretch>
                  <a:fillRect l="-1293" t="-6173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E2DA883-19A5-E54A-BA87-4140FA08F33E}"/>
              </a:ext>
            </a:extLst>
          </p:cNvPr>
          <p:cNvSpPr txBox="1"/>
          <p:nvPr/>
        </p:nvSpPr>
        <p:spPr>
          <a:xfrm>
            <a:off x="8322345" y="5358610"/>
            <a:ext cx="103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x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07C4BA7-209E-AA42-BF53-79ED3B8F480F}"/>
              </a:ext>
            </a:extLst>
          </p:cNvPr>
          <p:cNvCxnSpPr>
            <a:cxnSpLocks/>
          </p:cNvCxnSpPr>
          <p:nvPr/>
        </p:nvCxnSpPr>
        <p:spPr>
          <a:xfrm>
            <a:off x="8219697" y="4927284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8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5"/>
            <a:ext cx="11231218" cy="60853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Basics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" y="1774031"/>
            <a:ext cx="10058400" cy="4066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081" y="1690688"/>
            <a:ext cx="10487025" cy="1188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9600" y="2878931"/>
            <a:ext cx="10487025" cy="1423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4473033"/>
            <a:ext cx="10487025" cy="1423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0275B-3C59-E842-A0B0-4244E979B482}"/>
              </a:ext>
            </a:extLst>
          </p:cNvPr>
          <p:cNvSpPr txBox="1"/>
          <p:nvPr/>
        </p:nvSpPr>
        <p:spPr>
          <a:xfrm>
            <a:off x="937260" y="1577340"/>
            <a:ext cx="10387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The Fiat-Shamir transform can be used to turn interactive proofs-of-knowledge into digital signature schemes.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This paper shows that Fiat-Shamir is secure in the quantum random oracle model (QROM).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They offer some tentative applications to NIST PQC candidates.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QROM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3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D0E733-1428-FB47-BDA8-39D1C0470D7E}"/>
              </a:ext>
            </a:extLst>
          </p:cNvPr>
          <p:cNvCxnSpPr>
            <a:cxnSpLocks/>
          </p:cNvCxnSpPr>
          <p:nvPr/>
        </p:nvCxnSpPr>
        <p:spPr>
          <a:xfrm>
            <a:off x="4803957" y="5236155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568226-A627-3F48-9533-8185B8CFDB65}"/>
              </a:ext>
            </a:extLst>
          </p:cNvPr>
          <p:cNvSpPr txBox="1"/>
          <p:nvPr/>
        </p:nvSpPr>
        <p:spPr>
          <a:xfrm>
            <a:off x="415424" y="3687765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State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87D7-0D7F-9B47-AC97-5A84E7848732}"/>
              </a:ext>
            </a:extLst>
          </p:cNvPr>
          <p:cNvSpPr txBox="1"/>
          <p:nvPr/>
        </p:nvSpPr>
        <p:spPr>
          <a:xfrm>
            <a:off x="727914" y="4773049"/>
            <a:ext cx="806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Symbol" pitchFamily="2" charset="2"/>
              </a:rPr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4C287C-AAD1-1F43-A43E-609B71A4231D}"/>
              </a:ext>
            </a:extLst>
          </p:cNvPr>
          <p:cNvSpPr txBox="1"/>
          <p:nvPr/>
        </p:nvSpPr>
        <p:spPr>
          <a:xfrm>
            <a:off x="3031945" y="3740856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7B2AA1-6835-F64F-92BA-C8BF002F0760}"/>
              </a:ext>
            </a:extLst>
          </p:cNvPr>
          <p:cNvCxnSpPr>
            <a:cxnSpLocks/>
          </p:cNvCxnSpPr>
          <p:nvPr/>
        </p:nvCxnSpPr>
        <p:spPr>
          <a:xfrm>
            <a:off x="7096952" y="5240559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/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blipFill>
                <a:blip r:embed="rId4"/>
                <a:stretch>
                  <a:fillRect l="-212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8C8C71-378D-654F-92B4-D639F9CCD029}"/>
              </a:ext>
            </a:extLst>
          </p:cNvPr>
          <p:cNvCxnSpPr>
            <a:cxnSpLocks/>
          </p:cNvCxnSpPr>
          <p:nvPr/>
        </p:nvCxnSpPr>
        <p:spPr>
          <a:xfrm>
            <a:off x="8217768" y="5280883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7D03B83-FD2B-0E46-AE70-AA2D5224A749}"/>
              </a:ext>
            </a:extLst>
          </p:cNvPr>
          <p:cNvSpPr/>
          <p:nvPr/>
        </p:nvSpPr>
        <p:spPr>
          <a:xfrm>
            <a:off x="7679267" y="4294524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87C3FE-99C5-D84B-A732-837CE00F9E24}"/>
              </a:ext>
            </a:extLst>
          </p:cNvPr>
          <p:cNvSpPr txBox="1"/>
          <p:nvPr/>
        </p:nvSpPr>
        <p:spPr>
          <a:xfrm>
            <a:off x="7588078" y="3811897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1560B6-DACE-6045-B7E2-3A71570D9E32}"/>
              </a:ext>
            </a:extLst>
          </p:cNvPr>
          <p:cNvSpPr>
            <a:spLocks/>
          </p:cNvSpPr>
          <p:nvPr/>
        </p:nvSpPr>
        <p:spPr>
          <a:xfrm rot="888175">
            <a:off x="4299545" y="5275514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4F682A4-3B14-6149-A125-52D557EBCED8}"/>
              </a:ext>
            </a:extLst>
          </p:cNvPr>
          <p:cNvCxnSpPr>
            <a:cxnSpLocks/>
          </p:cNvCxnSpPr>
          <p:nvPr/>
        </p:nvCxnSpPr>
        <p:spPr>
          <a:xfrm>
            <a:off x="6279746" y="4927284"/>
            <a:ext cx="1399521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260FED3-3379-264E-B146-570D291F1665}"/>
              </a:ext>
            </a:extLst>
          </p:cNvPr>
          <p:cNvSpPr>
            <a:spLocks/>
          </p:cNvSpPr>
          <p:nvPr/>
        </p:nvSpPr>
        <p:spPr>
          <a:xfrm rot="888175">
            <a:off x="6411397" y="5368737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EFEE53-91AF-4F40-B92A-1E422E02CDDE}"/>
                  </a:ext>
                </a:extLst>
              </p:cNvPr>
              <p:cNvSpPr txBox="1"/>
              <p:nvPr/>
            </p:nvSpPr>
            <p:spPr>
              <a:xfrm>
                <a:off x="553278" y="1444085"/>
                <a:ext cx="1080052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2"/>
                    </a:solidFill>
                  </a:rPr>
                  <a:t>She prepares an altered quantum oracle, forcing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000" b="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sz="30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She replaces the </a:t>
                </a:r>
                <a:r>
                  <a:rPr lang="en-US" sz="3000" b="1" u="sng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(i+2) thru </a:t>
                </a:r>
                <a:r>
                  <a:rPr lang="en-US" sz="3000" b="1" u="sng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rth</a:t>
                </a:r>
                <a:r>
                  <a:rPr lang="en-US" sz="3000" b="1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30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uses of the oracle with the new one.</a:t>
                </a:r>
              </a:p>
              <a:p>
                <a:r>
                  <a:rPr lang="en-US" sz="300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With probability ½, she replaces the </a:t>
                </a:r>
                <a:r>
                  <a:rPr lang="en-US" sz="3000" b="1" u="sng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(i+1)th</a:t>
                </a:r>
                <a:r>
                  <a:rPr lang="en-US" sz="300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use with the new one.</a:t>
                </a:r>
                <a:endParaRPr lang="en-US" sz="3000" b="1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EFEE53-91AF-4F40-B92A-1E422E02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8" y="1444085"/>
                <a:ext cx="10800522" cy="1477328"/>
              </a:xfrm>
              <a:prstGeom prst="rect">
                <a:avLst/>
              </a:prstGeom>
              <a:blipFill>
                <a:blip r:embed="rId5"/>
                <a:stretch>
                  <a:fillRect l="-1293" t="-427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A87375F-5653-944B-9D9E-F36E16FD5951}"/>
              </a:ext>
            </a:extLst>
          </p:cNvPr>
          <p:cNvSpPr txBox="1"/>
          <p:nvPr/>
        </p:nvSpPr>
        <p:spPr>
          <a:xfrm>
            <a:off x="8322345" y="5358610"/>
            <a:ext cx="103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A3A78D-A15C-4849-B4C2-963F306BB9CB}"/>
              </a:ext>
            </a:extLst>
          </p:cNvPr>
          <p:cNvSpPr>
            <a:spLocks/>
          </p:cNvSpPr>
          <p:nvPr/>
        </p:nvSpPr>
        <p:spPr>
          <a:xfrm rot="888175">
            <a:off x="9876410" y="1604192"/>
            <a:ext cx="560527" cy="606467"/>
          </a:xfrm>
          <a:prstGeom prst="rect">
            <a:avLst/>
          </a:prstGeom>
          <a:solidFill>
            <a:srgbClr val="7030A0"/>
          </a:solidFill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35D258-7B0B-3247-9A0E-37EE070E8C56}"/>
              </a:ext>
            </a:extLst>
          </p:cNvPr>
          <p:cNvSpPr>
            <a:spLocks/>
          </p:cNvSpPr>
          <p:nvPr/>
        </p:nvSpPr>
        <p:spPr>
          <a:xfrm rot="888175">
            <a:off x="8952073" y="5337147"/>
            <a:ext cx="560527" cy="606467"/>
          </a:xfrm>
          <a:prstGeom prst="rect">
            <a:avLst/>
          </a:prstGeom>
          <a:solidFill>
            <a:srgbClr val="7030A0"/>
          </a:solidFill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BA9A4A-91F6-694B-BF28-4FDD39B81646}"/>
              </a:ext>
            </a:extLst>
          </p:cNvPr>
          <p:cNvCxnSpPr>
            <a:cxnSpLocks/>
          </p:cNvCxnSpPr>
          <p:nvPr/>
        </p:nvCxnSpPr>
        <p:spPr>
          <a:xfrm>
            <a:off x="8219697" y="4927284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F6208A5-7963-154D-A0D2-3431E2D024B1}"/>
              </a:ext>
            </a:extLst>
          </p:cNvPr>
          <p:cNvCxnSpPr>
            <a:cxnSpLocks/>
          </p:cNvCxnSpPr>
          <p:nvPr/>
        </p:nvCxnSpPr>
        <p:spPr>
          <a:xfrm>
            <a:off x="9580773" y="5307195"/>
            <a:ext cx="377959" cy="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D0CE77F-A0E4-1C45-A9FF-D97F9F1F8C4F}"/>
              </a:ext>
            </a:extLst>
          </p:cNvPr>
          <p:cNvSpPr txBox="1"/>
          <p:nvPr/>
        </p:nvSpPr>
        <p:spPr>
          <a:xfrm>
            <a:off x="10195997" y="479888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49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QROM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3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D0E733-1428-FB47-BDA8-39D1C0470D7E}"/>
              </a:ext>
            </a:extLst>
          </p:cNvPr>
          <p:cNvCxnSpPr>
            <a:cxnSpLocks/>
          </p:cNvCxnSpPr>
          <p:nvPr/>
        </p:nvCxnSpPr>
        <p:spPr>
          <a:xfrm>
            <a:off x="4803957" y="5236155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568226-A627-3F48-9533-8185B8CFDB65}"/>
              </a:ext>
            </a:extLst>
          </p:cNvPr>
          <p:cNvSpPr txBox="1"/>
          <p:nvPr/>
        </p:nvSpPr>
        <p:spPr>
          <a:xfrm>
            <a:off x="415424" y="3687765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State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87D7-0D7F-9B47-AC97-5A84E7848732}"/>
              </a:ext>
            </a:extLst>
          </p:cNvPr>
          <p:cNvSpPr txBox="1"/>
          <p:nvPr/>
        </p:nvSpPr>
        <p:spPr>
          <a:xfrm>
            <a:off x="727914" y="4773049"/>
            <a:ext cx="806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Symbol" pitchFamily="2" charset="2"/>
              </a:rPr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4C287C-AAD1-1F43-A43E-609B71A4231D}"/>
              </a:ext>
            </a:extLst>
          </p:cNvPr>
          <p:cNvSpPr txBox="1"/>
          <p:nvPr/>
        </p:nvSpPr>
        <p:spPr>
          <a:xfrm>
            <a:off x="3031945" y="3740856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7B2AA1-6835-F64F-92BA-C8BF002F0760}"/>
              </a:ext>
            </a:extLst>
          </p:cNvPr>
          <p:cNvCxnSpPr>
            <a:cxnSpLocks/>
          </p:cNvCxnSpPr>
          <p:nvPr/>
        </p:nvCxnSpPr>
        <p:spPr>
          <a:xfrm>
            <a:off x="7096952" y="5240559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/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blipFill>
                <a:blip r:embed="rId4"/>
                <a:stretch>
                  <a:fillRect l="-212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8C8C71-378D-654F-92B4-D639F9CCD029}"/>
              </a:ext>
            </a:extLst>
          </p:cNvPr>
          <p:cNvCxnSpPr>
            <a:cxnSpLocks/>
          </p:cNvCxnSpPr>
          <p:nvPr/>
        </p:nvCxnSpPr>
        <p:spPr>
          <a:xfrm>
            <a:off x="8217768" y="5280883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7D03B83-FD2B-0E46-AE70-AA2D5224A749}"/>
              </a:ext>
            </a:extLst>
          </p:cNvPr>
          <p:cNvSpPr/>
          <p:nvPr/>
        </p:nvSpPr>
        <p:spPr>
          <a:xfrm>
            <a:off x="7679267" y="4294524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87C3FE-99C5-D84B-A732-837CE00F9E24}"/>
              </a:ext>
            </a:extLst>
          </p:cNvPr>
          <p:cNvSpPr txBox="1"/>
          <p:nvPr/>
        </p:nvSpPr>
        <p:spPr>
          <a:xfrm>
            <a:off x="7588078" y="3811897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1560B6-DACE-6045-B7E2-3A71570D9E32}"/>
              </a:ext>
            </a:extLst>
          </p:cNvPr>
          <p:cNvSpPr>
            <a:spLocks/>
          </p:cNvSpPr>
          <p:nvPr/>
        </p:nvSpPr>
        <p:spPr>
          <a:xfrm rot="888175">
            <a:off x="4299545" y="5275514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4F682A4-3B14-6149-A125-52D557EBCED8}"/>
              </a:ext>
            </a:extLst>
          </p:cNvPr>
          <p:cNvCxnSpPr>
            <a:cxnSpLocks/>
          </p:cNvCxnSpPr>
          <p:nvPr/>
        </p:nvCxnSpPr>
        <p:spPr>
          <a:xfrm>
            <a:off x="6279746" y="4927284"/>
            <a:ext cx="1399521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260FED3-3379-264E-B146-570D291F1665}"/>
              </a:ext>
            </a:extLst>
          </p:cNvPr>
          <p:cNvSpPr>
            <a:spLocks/>
          </p:cNvSpPr>
          <p:nvPr/>
        </p:nvSpPr>
        <p:spPr>
          <a:xfrm rot="888175">
            <a:off x="6411397" y="5368737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EFEE53-91AF-4F40-B92A-1E422E02CDDE}"/>
                  </a:ext>
                </a:extLst>
              </p:cNvPr>
              <p:cNvSpPr txBox="1"/>
              <p:nvPr/>
            </p:nvSpPr>
            <p:spPr>
              <a:xfrm>
                <a:off x="553278" y="1444085"/>
                <a:ext cx="1080052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2"/>
                    </a:solidFill>
                  </a:rPr>
                  <a:t>She prepares an altered quantum oracle, forcing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000" b="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sz="30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She replaces the </a:t>
                </a:r>
                <a:r>
                  <a:rPr lang="en-US" sz="3000" b="1" u="sng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(i+2) thru </a:t>
                </a:r>
                <a:r>
                  <a:rPr lang="en-US" sz="3000" b="1" u="sng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rth</a:t>
                </a:r>
                <a:r>
                  <a:rPr lang="en-US" sz="3000" b="1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30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uses of the oracle with the new one.</a:t>
                </a:r>
              </a:p>
              <a:p>
                <a:r>
                  <a:rPr lang="en-US" sz="30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With probability ½, she replaces the </a:t>
                </a:r>
                <a:r>
                  <a:rPr lang="en-US" sz="3000" b="1" u="sng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(i+1)</a:t>
                </a:r>
                <a:r>
                  <a:rPr lang="en-US" sz="3000" b="1" u="sng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th</a:t>
                </a:r>
                <a:r>
                  <a:rPr lang="en-US" sz="30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use with the new one.</a:t>
                </a:r>
                <a:endParaRPr lang="en-US" sz="3000" b="1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EFEE53-91AF-4F40-B92A-1E422E02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8" y="1444085"/>
                <a:ext cx="10800522" cy="1477328"/>
              </a:xfrm>
              <a:prstGeom prst="rect">
                <a:avLst/>
              </a:prstGeom>
              <a:blipFill>
                <a:blip r:embed="rId5"/>
                <a:stretch>
                  <a:fillRect l="-1293" t="-427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A87375F-5653-944B-9D9E-F36E16FD5951}"/>
              </a:ext>
            </a:extLst>
          </p:cNvPr>
          <p:cNvSpPr txBox="1"/>
          <p:nvPr/>
        </p:nvSpPr>
        <p:spPr>
          <a:xfrm>
            <a:off x="8322345" y="5358610"/>
            <a:ext cx="103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35D258-7B0B-3247-9A0E-37EE070E8C56}"/>
              </a:ext>
            </a:extLst>
          </p:cNvPr>
          <p:cNvSpPr>
            <a:spLocks/>
          </p:cNvSpPr>
          <p:nvPr/>
        </p:nvSpPr>
        <p:spPr>
          <a:xfrm rot="888175">
            <a:off x="8952073" y="5337147"/>
            <a:ext cx="560527" cy="606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7E048A-CB25-3341-94F2-62626016F2BD}"/>
              </a:ext>
            </a:extLst>
          </p:cNvPr>
          <p:cNvSpPr>
            <a:spLocks/>
          </p:cNvSpPr>
          <p:nvPr/>
        </p:nvSpPr>
        <p:spPr>
          <a:xfrm rot="888175">
            <a:off x="9876410" y="1604192"/>
            <a:ext cx="560527" cy="606467"/>
          </a:xfrm>
          <a:prstGeom prst="rect">
            <a:avLst/>
          </a:prstGeom>
          <a:solidFill>
            <a:srgbClr val="7030A0"/>
          </a:solidFill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75B07B1-61E4-E949-AB85-DA02F14BBCD4}"/>
              </a:ext>
            </a:extLst>
          </p:cNvPr>
          <p:cNvCxnSpPr>
            <a:cxnSpLocks/>
          </p:cNvCxnSpPr>
          <p:nvPr/>
        </p:nvCxnSpPr>
        <p:spPr>
          <a:xfrm>
            <a:off x="8219697" y="4927284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7CD1E9D-FC7E-294E-B565-7D1DAF4CCD2E}"/>
              </a:ext>
            </a:extLst>
          </p:cNvPr>
          <p:cNvCxnSpPr>
            <a:cxnSpLocks/>
          </p:cNvCxnSpPr>
          <p:nvPr/>
        </p:nvCxnSpPr>
        <p:spPr>
          <a:xfrm>
            <a:off x="9580773" y="5307195"/>
            <a:ext cx="377959" cy="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29E5BFE-BDF6-3543-9D5A-330C098CDB03}"/>
              </a:ext>
            </a:extLst>
          </p:cNvPr>
          <p:cNvSpPr txBox="1"/>
          <p:nvPr/>
        </p:nvSpPr>
        <p:spPr>
          <a:xfrm>
            <a:off x="10195997" y="479888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811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QROM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3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D0E733-1428-FB47-BDA8-39D1C0470D7E}"/>
              </a:ext>
            </a:extLst>
          </p:cNvPr>
          <p:cNvCxnSpPr>
            <a:cxnSpLocks/>
          </p:cNvCxnSpPr>
          <p:nvPr/>
        </p:nvCxnSpPr>
        <p:spPr>
          <a:xfrm>
            <a:off x="4803957" y="5236155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568226-A627-3F48-9533-8185B8CFDB65}"/>
              </a:ext>
            </a:extLst>
          </p:cNvPr>
          <p:cNvSpPr txBox="1"/>
          <p:nvPr/>
        </p:nvSpPr>
        <p:spPr>
          <a:xfrm>
            <a:off x="415424" y="3687765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State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87D7-0D7F-9B47-AC97-5A84E7848732}"/>
              </a:ext>
            </a:extLst>
          </p:cNvPr>
          <p:cNvSpPr txBox="1"/>
          <p:nvPr/>
        </p:nvSpPr>
        <p:spPr>
          <a:xfrm>
            <a:off x="727914" y="4773049"/>
            <a:ext cx="806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Symbol" pitchFamily="2" charset="2"/>
              </a:rPr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4C287C-AAD1-1F43-A43E-609B71A4231D}"/>
              </a:ext>
            </a:extLst>
          </p:cNvPr>
          <p:cNvSpPr txBox="1"/>
          <p:nvPr/>
        </p:nvSpPr>
        <p:spPr>
          <a:xfrm>
            <a:off x="3031945" y="3740856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7B2AA1-6835-F64F-92BA-C8BF002F0760}"/>
              </a:ext>
            </a:extLst>
          </p:cNvPr>
          <p:cNvCxnSpPr>
            <a:cxnSpLocks/>
          </p:cNvCxnSpPr>
          <p:nvPr/>
        </p:nvCxnSpPr>
        <p:spPr>
          <a:xfrm>
            <a:off x="7096952" y="5240559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/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blipFill>
                <a:blip r:embed="rId4"/>
                <a:stretch>
                  <a:fillRect l="-212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8C8C71-378D-654F-92B4-D639F9CCD029}"/>
              </a:ext>
            </a:extLst>
          </p:cNvPr>
          <p:cNvCxnSpPr>
            <a:cxnSpLocks/>
          </p:cNvCxnSpPr>
          <p:nvPr/>
        </p:nvCxnSpPr>
        <p:spPr>
          <a:xfrm>
            <a:off x="8217768" y="5280883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7D03B83-FD2B-0E46-AE70-AA2D5224A749}"/>
              </a:ext>
            </a:extLst>
          </p:cNvPr>
          <p:cNvSpPr/>
          <p:nvPr/>
        </p:nvSpPr>
        <p:spPr>
          <a:xfrm>
            <a:off x="7679267" y="4294524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87C3FE-99C5-D84B-A732-837CE00F9E24}"/>
              </a:ext>
            </a:extLst>
          </p:cNvPr>
          <p:cNvSpPr txBox="1"/>
          <p:nvPr/>
        </p:nvSpPr>
        <p:spPr>
          <a:xfrm>
            <a:off x="7588078" y="3811897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1560B6-DACE-6045-B7E2-3A71570D9E32}"/>
              </a:ext>
            </a:extLst>
          </p:cNvPr>
          <p:cNvSpPr>
            <a:spLocks/>
          </p:cNvSpPr>
          <p:nvPr/>
        </p:nvSpPr>
        <p:spPr>
          <a:xfrm rot="888175">
            <a:off x="4299545" y="5275514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4F682A4-3B14-6149-A125-52D557EBCED8}"/>
              </a:ext>
            </a:extLst>
          </p:cNvPr>
          <p:cNvCxnSpPr>
            <a:cxnSpLocks/>
          </p:cNvCxnSpPr>
          <p:nvPr/>
        </p:nvCxnSpPr>
        <p:spPr>
          <a:xfrm>
            <a:off x="6279746" y="4927284"/>
            <a:ext cx="1399521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260FED3-3379-264E-B146-570D291F1665}"/>
              </a:ext>
            </a:extLst>
          </p:cNvPr>
          <p:cNvSpPr>
            <a:spLocks/>
          </p:cNvSpPr>
          <p:nvPr/>
        </p:nvSpPr>
        <p:spPr>
          <a:xfrm rot="888175">
            <a:off x="6411397" y="5368737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EFEE53-91AF-4F40-B92A-1E422E02CDDE}"/>
                  </a:ext>
                </a:extLst>
              </p:cNvPr>
              <p:cNvSpPr txBox="1"/>
              <p:nvPr/>
            </p:nvSpPr>
            <p:spPr>
              <a:xfrm>
                <a:off x="553278" y="1444085"/>
                <a:ext cx="1080052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2"/>
                    </a:solidFill>
                  </a:rPr>
                  <a:t>She prepares an altered quantum oracle, forcing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000" b="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sz="30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She replaces the </a:t>
                </a:r>
                <a:r>
                  <a:rPr lang="en-US" sz="3000" b="1" u="sng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(i+2) thru </a:t>
                </a:r>
                <a:r>
                  <a:rPr lang="en-US" sz="3000" b="1" u="sng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rth</a:t>
                </a:r>
                <a:r>
                  <a:rPr lang="en-US" sz="30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uses of the oracle with the new one.</a:t>
                </a:r>
              </a:p>
              <a:p>
                <a:r>
                  <a:rPr lang="en-US" sz="30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With probability ½, she replaces the </a:t>
                </a:r>
                <a:r>
                  <a:rPr lang="en-US" sz="3000" b="1" u="sng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(i+1)</a:t>
                </a:r>
                <a:r>
                  <a:rPr lang="en-US" sz="3000" b="1" u="sng" dirty="0" err="1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th</a:t>
                </a:r>
                <a:r>
                  <a:rPr lang="en-US" sz="30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use with the new one.</a:t>
                </a:r>
                <a:endParaRPr lang="en-US" sz="3000" b="1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EFEE53-91AF-4F40-B92A-1E422E02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8" y="1444085"/>
                <a:ext cx="10800522" cy="1477328"/>
              </a:xfrm>
              <a:prstGeom prst="rect">
                <a:avLst/>
              </a:prstGeom>
              <a:blipFill>
                <a:blip r:embed="rId5"/>
                <a:stretch>
                  <a:fillRect l="-1293" t="-427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A87375F-5653-944B-9D9E-F36E16FD5951}"/>
              </a:ext>
            </a:extLst>
          </p:cNvPr>
          <p:cNvSpPr txBox="1"/>
          <p:nvPr/>
        </p:nvSpPr>
        <p:spPr>
          <a:xfrm>
            <a:off x="8322345" y="5358610"/>
            <a:ext cx="103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8E5E62-D1FC-9348-B51C-ECC4FEC42E37}"/>
              </a:ext>
            </a:extLst>
          </p:cNvPr>
          <p:cNvSpPr>
            <a:spLocks/>
          </p:cNvSpPr>
          <p:nvPr/>
        </p:nvSpPr>
        <p:spPr>
          <a:xfrm rot="888175">
            <a:off x="9876410" y="1604192"/>
            <a:ext cx="560527" cy="606467"/>
          </a:xfrm>
          <a:prstGeom prst="rect">
            <a:avLst/>
          </a:prstGeom>
          <a:solidFill>
            <a:srgbClr val="7030A0"/>
          </a:solidFill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E4A40F-7354-F24D-B323-AC9EDF6D3B93}"/>
              </a:ext>
            </a:extLst>
          </p:cNvPr>
          <p:cNvSpPr>
            <a:spLocks/>
          </p:cNvSpPr>
          <p:nvPr/>
        </p:nvSpPr>
        <p:spPr>
          <a:xfrm rot="888175">
            <a:off x="8952073" y="5337147"/>
            <a:ext cx="560527" cy="606467"/>
          </a:xfrm>
          <a:prstGeom prst="rect">
            <a:avLst/>
          </a:prstGeom>
          <a:solidFill>
            <a:srgbClr val="7030A0"/>
          </a:solidFill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AE684D-C515-CB40-B654-0BAD0440D499}"/>
              </a:ext>
            </a:extLst>
          </p:cNvPr>
          <p:cNvCxnSpPr>
            <a:cxnSpLocks/>
          </p:cNvCxnSpPr>
          <p:nvPr/>
        </p:nvCxnSpPr>
        <p:spPr>
          <a:xfrm>
            <a:off x="8219697" y="4927284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18BBEEC-17DD-AE47-940E-7265C3C4FD23}"/>
              </a:ext>
            </a:extLst>
          </p:cNvPr>
          <p:cNvSpPr txBox="1"/>
          <p:nvPr/>
        </p:nvSpPr>
        <p:spPr>
          <a:xfrm>
            <a:off x="10195997" y="479888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A983352-C26B-8647-A35C-550B10B0DECA}"/>
              </a:ext>
            </a:extLst>
          </p:cNvPr>
          <p:cNvCxnSpPr>
            <a:cxnSpLocks/>
          </p:cNvCxnSpPr>
          <p:nvPr/>
        </p:nvCxnSpPr>
        <p:spPr>
          <a:xfrm>
            <a:off x="9580773" y="5307195"/>
            <a:ext cx="377959" cy="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5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QROM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3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D0E733-1428-FB47-BDA8-39D1C0470D7E}"/>
              </a:ext>
            </a:extLst>
          </p:cNvPr>
          <p:cNvCxnSpPr>
            <a:cxnSpLocks/>
          </p:cNvCxnSpPr>
          <p:nvPr/>
        </p:nvCxnSpPr>
        <p:spPr>
          <a:xfrm>
            <a:off x="4803957" y="5236155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568226-A627-3F48-9533-8185B8CFDB65}"/>
              </a:ext>
            </a:extLst>
          </p:cNvPr>
          <p:cNvSpPr txBox="1"/>
          <p:nvPr/>
        </p:nvSpPr>
        <p:spPr>
          <a:xfrm>
            <a:off x="415424" y="3687765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State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87D7-0D7F-9B47-AC97-5A84E7848732}"/>
              </a:ext>
            </a:extLst>
          </p:cNvPr>
          <p:cNvSpPr txBox="1"/>
          <p:nvPr/>
        </p:nvSpPr>
        <p:spPr>
          <a:xfrm>
            <a:off x="727914" y="4773049"/>
            <a:ext cx="806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Symbol" pitchFamily="2" charset="2"/>
              </a:rPr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4C287C-AAD1-1F43-A43E-609B71A4231D}"/>
              </a:ext>
            </a:extLst>
          </p:cNvPr>
          <p:cNvSpPr txBox="1"/>
          <p:nvPr/>
        </p:nvSpPr>
        <p:spPr>
          <a:xfrm>
            <a:off x="3031945" y="3740856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7B2AA1-6835-F64F-92BA-C8BF002F0760}"/>
              </a:ext>
            </a:extLst>
          </p:cNvPr>
          <p:cNvCxnSpPr>
            <a:cxnSpLocks/>
          </p:cNvCxnSpPr>
          <p:nvPr/>
        </p:nvCxnSpPr>
        <p:spPr>
          <a:xfrm>
            <a:off x="7096952" y="5240559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/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blipFill>
                <a:blip r:embed="rId4"/>
                <a:stretch>
                  <a:fillRect l="-212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8C8C71-378D-654F-92B4-D639F9CCD029}"/>
              </a:ext>
            </a:extLst>
          </p:cNvPr>
          <p:cNvCxnSpPr>
            <a:cxnSpLocks/>
          </p:cNvCxnSpPr>
          <p:nvPr/>
        </p:nvCxnSpPr>
        <p:spPr>
          <a:xfrm>
            <a:off x="8217768" y="5280883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7D03B83-FD2B-0E46-AE70-AA2D5224A749}"/>
              </a:ext>
            </a:extLst>
          </p:cNvPr>
          <p:cNvSpPr/>
          <p:nvPr/>
        </p:nvSpPr>
        <p:spPr>
          <a:xfrm>
            <a:off x="7679267" y="4294524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87C3FE-99C5-D84B-A732-837CE00F9E24}"/>
              </a:ext>
            </a:extLst>
          </p:cNvPr>
          <p:cNvSpPr txBox="1"/>
          <p:nvPr/>
        </p:nvSpPr>
        <p:spPr>
          <a:xfrm>
            <a:off x="7588078" y="3811897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1560B6-DACE-6045-B7E2-3A71570D9E32}"/>
              </a:ext>
            </a:extLst>
          </p:cNvPr>
          <p:cNvSpPr>
            <a:spLocks/>
          </p:cNvSpPr>
          <p:nvPr/>
        </p:nvSpPr>
        <p:spPr>
          <a:xfrm rot="888175">
            <a:off x="4299545" y="5275514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4F682A4-3B14-6149-A125-52D557EBCED8}"/>
              </a:ext>
            </a:extLst>
          </p:cNvPr>
          <p:cNvCxnSpPr>
            <a:cxnSpLocks/>
          </p:cNvCxnSpPr>
          <p:nvPr/>
        </p:nvCxnSpPr>
        <p:spPr>
          <a:xfrm>
            <a:off x="6279746" y="4927284"/>
            <a:ext cx="1399521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260FED3-3379-264E-B146-570D291F1665}"/>
              </a:ext>
            </a:extLst>
          </p:cNvPr>
          <p:cNvSpPr>
            <a:spLocks/>
          </p:cNvSpPr>
          <p:nvPr/>
        </p:nvSpPr>
        <p:spPr>
          <a:xfrm rot="888175">
            <a:off x="6411397" y="5368737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EFEE53-91AF-4F40-B92A-1E422E02CDDE}"/>
                  </a:ext>
                </a:extLst>
              </p:cNvPr>
              <p:cNvSpPr txBox="1"/>
              <p:nvPr/>
            </p:nvSpPr>
            <p:spPr>
              <a:xfrm>
                <a:off x="553278" y="1444085"/>
                <a:ext cx="10515600" cy="1865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2"/>
                    </a:solidFill>
                  </a:rPr>
                  <a:t>Thm. </a:t>
                </a:r>
                <a:r>
                  <a:rPr lang="en-US" sz="3000" dirty="0">
                    <a:solidFill>
                      <a:schemeClr val="bg2"/>
                    </a:solidFill>
                  </a:rPr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b="0" dirty="0">
                    <a:solidFill>
                      <a:schemeClr val="bg2"/>
                    </a:solidFill>
                  </a:rPr>
                  <a:t>the output will be of the form</a:t>
                </a:r>
              </a:p>
              <a:p>
                <a:r>
                  <a:rPr lang="en-US" sz="4200" dirty="0">
                    <a:solidFill>
                      <a:schemeClr val="bg2"/>
                    </a:solidFill>
                  </a:rPr>
                  <a:t>            (x, e, w),</a:t>
                </a: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and the predicate P ( x, e, w) will be satisfied.</a:t>
                </a:r>
                <a:endParaRPr lang="en-US" sz="3000" b="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9EFEE53-91AF-4F40-B92A-1E422E02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8" y="1444085"/>
                <a:ext cx="10515600" cy="1865575"/>
              </a:xfrm>
              <a:prstGeom prst="rect">
                <a:avLst/>
              </a:prstGeom>
              <a:blipFill>
                <a:blip r:embed="rId5"/>
                <a:stretch>
                  <a:fillRect l="-132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A87375F-5653-944B-9D9E-F36E16FD5951}"/>
              </a:ext>
            </a:extLst>
          </p:cNvPr>
          <p:cNvSpPr txBox="1"/>
          <p:nvPr/>
        </p:nvSpPr>
        <p:spPr>
          <a:xfrm>
            <a:off x="8322345" y="5358610"/>
            <a:ext cx="103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35D258-7B0B-3247-9A0E-37EE070E8C56}"/>
              </a:ext>
            </a:extLst>
          </p:cNvPr>
          <p:cNvSpPr>
            <a:spLocks/>
          </p:cNvSpPr>
          <p:nvPr/>
        </p:nvSpPr>
        <p:spPr>
          <a:xfrm rot="888175">
            <a:off x="8952073" y="5337147"/>
            <a:ext cx="560527" cy="606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DA4A2E-36B0-9B46-8D53-F1353A58C3C9}"/>
              </a:ext>
            </a:extLst>
          </p:cNvPr>
          <p:cNvSpPr/>
          <p:nvPr/>
        </p:nvSpPr>
        <p:spPr>
          <a:xfrm>
            <a:off x="553278" y="1433496"/>
            <a:ext cx="10651016" cy="184213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7421D2F-6DD4-124D-A074-73B2EBB24589}"/>
              </a:ext>
            </a:extLst>
          </p:cNvPr>
          <p:cNvCxnSpPr>
            <a:cxnSpLocks/>
          </p:cNvCxnSpPr>
          <p:nvPr/>
        </p:nvCxnSpPr>
        <p:spPr>
          <a:xfrm>
            <a:off x="8219697" y="4927284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C2FCB36-DFBE-0B4F-89A5-4B77BB06D243}"/>
              </a:ext>
            </a:extLst>
          </p:cNvPr>
          <p:cNvSpPr txBox="1"/>
          <p:nvPr/>
        </p:nvSpPr>
        <p:spPr>
          <a:xfrm>
            <a:off x="10195997" y="479888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55585B-79F7-0A4B-BD9D-8CCBECA9B3C6}"/>
              </a:ext>
            </a:extLst>
          </p:cNvPr>
          <p:cNvCxnSpPr>
            <a:cxnSpLocks/>
          </p:cNvCxnSpPr>
          <p:nvPr/>
        </p:nvCxnSpPr>
        <p:spPr>
          <a:xfrm>
            <a:off x="9580773" y="5307195"/>
            <a:ext cx="377959" cy="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is Secure in the QROM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8AA2C-1703-CA48-A4A7-43615BA7F507}"/>
              </a:ext>
            </a:extLst>
          </p:cNvPr>
          <p:cNvCxnSpPr>
            <a:cxnSpLocks/>
          </p:cNvCxnSpPr>
          <p:nvPr/>
        </p:nvCxnSpPr>
        <p:spPr>
          <a:xfrm>
            <a:off x="1267604" y="516758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598AA-0148-8F4B-A68E-3F0EB6EACFC5}"/>
              </a:ext>
            </a:extLst>
          </p:cNvPr>
          <p:cNvSpPr>
            <a:spLocks/>
          </p:cNvSpPr>
          <p:nvPr/>
        </p:nvSpPr>
        <p:spPr>
          <a:xfrm rot="888175">
            <a:off x="1934419" y="5223852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C429F8-7C61-B945-BD38-351916A2B83D}"/>
              </a:ext>
            </a:extLst>
          </p:cNvPr>
          <p:cNvCxnSpPr>
            <a:cxnSpLocks/>
          </p:cNvCxnSpPr>
          <p:nvPr/>
        </p:nvCxnSpPr>
        <p:spPr>
          <a:xfrm>
            <a:off x="1269533" y="4813989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8D9EE-3EE6-B64A-B075-F56967A76D8A}"/>
              </a:ext>
            </a:extLst>
          </p:cNvPr>
          <p:cNvCxnSpPr>
            <a:cxnSpLocks/>
          </p:cNvCxnSpPr>
          <p:nvPr/>
        </p:nvCxnSpPr>
        <p:spPr>
          <a:xfrm>
            <a:off x="2540819" y="5169518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/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F1DA3A-4695-7044-B721-8E625E865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55" y="4778173"/>
                <a:ext cx="590309" cy="553998"/>
              </a:xfrm>
              <a:prstGeom prst="rect">
                <a:avLst/>
              </a:prstGeom>
              <a:blipFill>
                <a:blip r:embed="rId3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BFEE23-7876-EF4D-95BA-9632BDE4D16D}"/>
              </a:ext>
            </a:extLst>
          </p:cNvPr>
          <p:cNvCxnSpPr>
            <a:cxnSpLocks/>
          </p:cNvCxnSpPr>
          <p:nvPr/>
        </p:nvCxnSpPr>
        <p:spPr>
          <a:xfrm>
            <a:off x="3661635" y="5209842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F2AE45-3833-6741-8707-7CBF137C1454}"/>
              </a:ext>
            </a:extLst>
          </p:cNvPr>
          <p:cNvCxnSpPr>
            <a:cxnSpLocks/>
          </p:cNvCxnSpPr>
          <p:nvPr/>
        </p:nvCxnSpPr>
        <p:spPr>
          <a:xfrm>
            <a:off x="3663564" y="4856243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5B02A-9BC4-2748-A88F-5070B0170D76}"/>
              </a:ext>
            </a:extLst>
          </p:cNvPr>
          <p:cNvSpPr txBox="1"/>
          <p:nvPr/>
        </p:nvSpPr>
        <p:spPr>
          <a:xfrm>
            <a:off x="5746511" y="477817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9C5372-3CF3-9042-A7E8-AC938876AE0D}"/>
              </a:ext>
            </a:extLst>
          </p:cNvPr>
          <p:cNvSpPr/>
          <p:nvPr/>
        </p:nvSpPr>
        <p:spPr>
          <a:xfrm>
            <a:off x="643496" y="4181229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570E7-9543-F64D-9ED8-2CF38552BCEE}"/>
              </a:ext>
            </a:extLst>
          </p:cNvPr>
          <p:cNvSpPr/>
          <p:nvPr/>
        </p:nvSpPr>
        <p:spPr>
          <a:xfrm>
            <a:off x="3123134" y="4223483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D0E733-1428-FB47-BDA8-39D1C0470D7E}"/>
              </a:ext>
            </a:extLst>
          </p:cNvPr>
          <p:cNvCxnSpPr>
            <a:cxnSpLocks/>
          </p:cNvCxnSpPr>
          <p:nvPr/>
        </p:nvCxnSpPr>
        <p:spPr>
          <a:xfrm>
            <a:off x="4803957" y="5236155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568226-A627-3F48-9533-8185B8CFDB65}"/>
              </a:ext>
            </a:extLst>
          </p:cNvPr>
          <p:cNvSpPr txBox="1"/>
          <p:nvPr/>
        </p:nvSpPr>
        <p:spPr>
          <a:xfrm>
            <a:off x="415424" y="3687765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State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87D7-0D7F-9B47-AC97-5A84E7848732}"/>
              </a:ext>
            </a:extLst>
          </p:cNvPr>
          <p:cNvSpPr txBox="1"/>
          <p:nvPr/>
        </p:nvSpPr>
        <p:spPr>
          <a:xfrm>
            <a:off x="727914" y="4773049"/>
            <a:ext cx="806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Symbol" pitchFamily="2" charset="2"/>
              </a:rPr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4C287C-AAD1-1F43-A43E-609B71A4231D}"/>
              </a:ext>
            </a:extLst>
          </p:cNvPr>
          <p:cNvSpPr txBox="1"/>
          <p:nvPr/>
        </p:nvSpPr>
        <p:spPr>
          <a:xfrm>
            <a:off x="3031945" y="3740856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7B2AA1-6835-F64F-92BA-C8BF002F0760}"/>
              </a:ext>
            </a:extLst>
          </p:cNvPr>
          <p:cNvCxnSpPr>
            <a:cxnSpLocks/>
          </p:cNvCxnSpPr>
          <p:nvPr/>
        </p:nvCxnSpPr>
        <p:spPr>
          <a:xfrm>
            <a:off x="7096952" y="5240559"/>
            <a:ext cx="532436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/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450B9A-F733-1E4D-BDF6-761B4C463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88" y="4849214"/>
                <a:ext cx="590309" cy="553998"/>
              </a:xfrm>
              <a:prstGeom prst="rect">
                <a:avLst/>
              </a:prstGeom>
              <a:blipFill>
                <a:blip r:embed="rId4"/>
                <a:stretch>
                  <a:fillRect l="-212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8C8C71-378D-654F-92B4-D639F9CCD029}"/>
              </a:ext>
            </a:extLst>
          </p:cNvPr>
          <p:cNvCxnSpPr>
            <a:cxnSpLocks/>
          </p:cNvCxnSpPr>
          <p:nvPr/>
        </p:nvCxnSpPr>
        <p:spPr>
          <a:xfrm>
            <a:off x="8217768" y="5280883"/>
            <a:ext cx="59864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E7D03B83-FD2B-0E46-AE70-AA2D5224A749}"/>
              </a:ext>
            </a:extLst>
          </p:cNvPr>
          <p:cNvSpPr/>
          <p:nvPr/>
        </p:nvSpPr>
        <p:spPr>
          <a:xfrm>
            <a:off x="7679267" y="4294524"/>
            <a:ext cx="540430" cy="1710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87C3FE-99C5-D84B-A732-837CE00F9E24}"/>
              </a:ext>
            </a:extLst>
          </p:cNvPr>
          <p:cNvSpPr txBox="1"/>
          <p:nvPr/>
        </p:nvSpPr>
        <p:spPr>
          <a:xfrm>
            <a:off x="7588078" y="3811897"/>
            <a:ext cx="20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Unitary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1560B6-DACE-6045-B7E2-3A71570D9E32}"/>
              </a:ext>
            </a:extLst>
          </p:cNvPr>
          <p:cNvSpPr>
            <a:spLocks/>
          </p:cNvSpPr>
          <p:nvPr/>
        </p:nvSpPr>
        <p:spPr>
          <a:xfrm rot="888175">
            <a:off x="4299545" y="5275514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4F682A4-3B14-6149-A125-52D557EBCED8}"/>
              </a:ext>
            </a:extLst>
          </p:cNvPr>
          <p:cNvCxnSpPr>
            <a:cxnSpLocks/>
          </p:cNvCxnSpPr>
          <p:nvPr/>
        </p:nvCxnSpPr>
        <p:spPr>
          <a:xfrm>
            <a:off x="6279746" y="4927284"/>
            <a:ext cx="1399521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260FED3-3379-264E-B146-570D291F1665}"/>
              </a:ext>
            </a:extLst>
          </p:cNvPr>
          <p:cNvSpPr>
            <a:spLocks/>
          </p:cNvSpPr>
          <p:nvPr/>
        </p:nvSpPr>
        <p:spPr>
          <a:xfrm rot="888175">
            <a:off x="6411397" y="5368737"/>
            <a:ext cx="560527" cy="606467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EFEE53-91AF-4F40-B92A-1E422E02CDDE}"/>
              </a:ext>
            </a:extLst>
          </p:cNvPr>
          <p:cNvSpPr txBox="1"/>
          <p:nvPr/>
        </p:nvSpPr>
        <p:spPr>
          <a:xfrm>
            <a:off x="553278" y="1444085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</a:rPr>
              <a:t>Conclusion:</a:t>
            </a:r>
            <a:r>
              <a:rPr lang="en-US" sz="3000" dirty="0">
                <a:solidFill>
                  <a:schemeClr val="bg2"/>
                </a:solidFill>
              </a:rPr>
              <a:t> If Alice can win Fiat (Z ) with non-negligible probability, then she can win Z with non-negligible probability.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87375F-5653-944B-9D9E-F36E16FD5951}"/>
              </a:ext>
            </a:extLst>
          </p:cNvPr>
          <p:cNvSpPr txBox="1"/>
          <p:nvPr/>
        </p:nvSpPr>
        <p:spPr>
          <a:xfrm>
            <a:off x="8322345" y="5358610"/>
            <a:ext cx="103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35D258-7B0B-3247-9A0E-37EE070E8C56}"/>
              </a:ext>
            </a:extLst>
          </p:cNvPr>
          <p:cNvSpPr>
            <a:spLocks/>
          </p:cNvSpPr>
          <p:nvPr/>
        </p:nvSpPr>
        <p:spPr>
          <a:xfrm rot="888175">
            <a:off x="8952073" y="5337147"/>
            <a:ext cx="560527" cy="606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0A0F9B-8142-B34A-809B-FCE716E7A3CF}"/>
              </a:ext>
            </a:extLst>
          </p:cNvPr>
          <p:cNvCxnSpPr>
            <a:cxnSpLocks/>
          </p:cNvCxnSpPr>
          <p:nvPr/>
        </p:nvCxnSpPr>
        <p:spPr>
          <a:xfrm>
            <a:off x="8219697" y="4927284"/>
            <a:ext cx="1739035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F04706D-7637-C547-90F7-CA26E9806890}"/>
              </a:ext>
            </a:extLst>
          </p:cNvPr>
          <p:cNvSpPr txBox="1"/>
          <p:nvPr/>
        </p:nvSpPr>
        <p:spPr>
          <a:xfrm>
            <a:off x="10195997" y="4798883"/>
            <a:ext cx="90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…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5A1D2E-1076-C04F-A09F-7CF891298531}"/>
              </a:ext>
            </a:extLst>
          </p:cNvPr>
          <p:cNvCxnSpPr>
            <a:cxnSpLocks/>
          </p:cNvCxnSpPr>
          <p:nvPr/>
        </p:nvCxnSpPr>
        <p:spPr>
          <a:xfrm>
            <a:off x="9580773" y="5307195"/>
            <a:ext cx="377959" cy="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90"/>
            <a:ext cx="12105861" cy="7204849"/>
          </a:xfrm>
        </p:spPr>
        <p:txBody>
          <a:bodyPr anchor="t">
            <a:noAutofit/>
          </a:bodyPr>
          <a:lstStyle/>
          <a:p>
            <a:pPr algn="ctr"/>
            <a:endParaRPr lang="en-US" sz="5400" dirty="0"/>
          </a:p>
          <a:p>
            <a:pPr algn="ctr"/>
            <a:r>
              <a:rPr lang="en-US" sz="5400" dirty="0"/>
              <a:t>Applications to PQC Candidates?</a:t>
            </a:r>
          </a:p>
        </p:txBody>
      </p:sp>
    </p:spTree>
    <p:extLst>
      <p:ext uri="{BB962C8B-B14F-4D97-AF65-F5344CB8AC3E}">
        <p14:creationId xmlns:p14="http://schemas.microsoft.com/office/powerpoint/2010/main" val="5795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Picnic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EFEE53-91AF-4F40-B92A-1E422E02CDDE}"/>
              </a:ext>
            </a:extLst>
          </p:cNvPr>
          <p:cNvSpPr txBox="1"/>
          <p:nvPr/>
        </p:nvSpPr>
        <p:spPr>
          <a:xfrm>
            <a:off x="553279" y="1444085"/>
            <a:ext cx="647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2"/>
                </a:solidFill>
              </a:rPr>
              <a:t>In Picnic, the designers take two </a:t>
            </a:r>
            <a:r>
              <a:rPr lang="en-US" sz="2900" dirty="0">
                <a:solidFill>
                  <a:schemeClr val="bg2"/>
                </a:solidFill>
                <a:latin typeface="Symbol" pitchFamily="2" charset="2"/>
              </a:rPr>
              <a:t>S</a:t>
            </a:r>
            <a:r>
              <a:rPr lang="en-US" sz="2900" dirty="0">
                <a:solidFill>
                  <a:schemeClr val="bg2"/>
                </a:solidFill>
              </a:rPr>
              <a:t>-protocols (ZKB++ and KKW) and apply Fiat-Shamir and Unruh transforms to construct signatures schemes.</a:t>
            </a:r>
          </a:p>
          <a:p>
            <a:endParaRPr lang="en-US" sz="2900" dirty="0">
              <a:solidFill>
                <a:schemeClr val="bg2"/>
              </a:solidFill>
            </a:endParaRPr>
          </a:p>
          <a:p>
            <a:r>
              <a:rPr lang="en-US" sz="2900" dirty="0">
                <a:solidFill>
                  <a:schemeClr val="bg2"/>
                </a:solidFill>
              </a:rPr>
              <a:t>J. Don et al. explain a proof, via their main result, of a scheme similar to Picnic.</a:t>
            </a:r>
          </a:p>
          <a:p>
            <a:endParaRPr lang="en-US" sz="2900" dirty="0">
              <a:solidFill>
                <a:schemeClr val="bg2"/>
              </a:solidFill>
            </a:endParaRPr>
          </a:p>
          <a:p>
            <a:r>
              <a:rPr lang="en-US" sz="2900" dirty="0">
                <a:solidFill>
                  <a:schemeClr val="bg2"/>
                </a:solidFill>
              </a:rPr>
              <a:t>They also briefly address lattice-based schemes.</a:t>
            </a:r>
          </a:p>
          <a:p>
            <a:endParaRPr lang="en-US" sz="3000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57419-AE9C-3D44-A9C2-9C1057EC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512108"/>
            <a:ext cx="4209979" cy="2644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24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5390"/>
            <a:ext cx="12105861" cy="7204849"/>
          </a:xfrm>
        </p:spPr>
        <p:txBody>
          <a:bodyPr anchor="t">
            <a:noAutofit/>
          </a:bodyPr>
          <a:lstStyle/>
          <a:p>
            <a:pPr algn="ctr"/>
            <a:endParaRPr lang="en-US" sz="5400" dirty="0"/>
          </a:p>
          <a:p>
            <a:pPr algn="ctr"/>
            <a:r>
              <a:rPr lang="en-US" sz="5400" dirty="0"/>
              <a:t>Fiat-Shamir in the Classical Context</a:t>
            </a:r>
          </a:p>
        </p:txBody>
      </p:sp>
    </p:spTree>
    <p:extLst>
      <p:ext uri="{BB962C8B-B14F-4D97-AF65-F5344CB8AC3E}">
        <p14:creationId xmlns:p14="http://schemas.microsoft.com/office/powerpoint/2010/main" val="16101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Random Oracle Model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5B1BE-F161-7F48-BAE1-483C8D8E7868}"/>
                  </a:ext>
                </a:extLst>
              </p:cNvPr>
              <p:cNvSpPr txBox="1"/>
              <p:nvPr/>
            </p:nvSpPr>
            <p:spPr>
              <a:xfrm>
                <a:off x="838200" y="1493045"/>
                <a:ext cx="10387965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bg2"/>
                    </a:solidFill>
                  </a:rPr>
                  <a:t>A hash function is an (efficiently computable)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which behaves a lot like a random function.</a:t>
                </a:r>
              </a:p>
              <a:p>
                <a:endParaRPr lang="en-US" sz="3000" i="1" dirty="0">
                  <a:solidFill>
                    <a:schemeClr val="bg2"/>
                  </a:solidFill>
                </a:endParaRP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In a security proof “in the random oracle model,” each use of the hash function is replaced by a black box,</a:t>
                </a:r>
              </a:p>
              <a:p>
                <a:endParaRPr lang="en-US" sz="3000" dirty="0">
                  <a:solidFill>
                    <a:schemeClr val="bg2"/>
                  </a:solidFill>
                </a:endParaRPr>
              </a:p>
              <a:p>
                <a:r>
                  <a:rPr lang="en-US" sz="3000" dirty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</m:t>
                    </m:r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000" b="0" dirty="0">
                  <a:solidFill>
                    <a:schemeClr val="bg2"/>
                  </a:solidFill>
                </a:endParaRPr>
              </a:p>
              <a:p>
                <a:endParaRPr lang="en-US" sz="3000" b="0" dirty="0">
                  <a:solidFill>
                    <a:schemeClr val="bg2"/>
                  </a:solidFill>
                </a:endParaRP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which chooses a random output for each new input.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5B1BE-F161-7F48-BAE1-483C8D8E7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93045"/>
                <a:ext cx="10387965" cy="4708981"/>
              </a:xfrm>
              <a:prstGeom prst="rect">
                <a:avLst/>
              </a:prstGeom>
              <a:blipFill>
                <a:blip r:embed="rId3"/>
                <a:stretch>
                  <a:fillRect l="-1221" t="-1617" r="-488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B9DD034-B00C-1144-84E1-8773D5ECA1B0}"/>
              </a:ext>
            </a:extLst>
          </p:cNvPr>
          <p:cNvSpPr>
            <a:spLocks/>
          </p:cNvSpPr>
          <p:nvPr/>
        </p:nvSpPr>
        <p:spPr>
          <a:xfrm rot="888175">
            <a:off x="4178705" y="4625638"/>
            <a:ext cx="1040368" cy="1096110"/>
          </a:xfrm>
          <a:prstGeom prst="rect">
            <a:avLst/>
          </a:prstGeom>
          <a:ln w="12700"/>
          <a:scene3d>
            <a:camera prst="orthographicFront">
              <a:rot lat="4620000" lon="9000000" rev="9900000"/>
            </a:camera>
            <a:lightRig rig="threePt" dir="t"/>
          </a:scene3d>
          <a:sp3d extrusionH="450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4239DD-4EF4-4A42-91D8-6EA0F605E148}"/>
              </a:ext>
            </a:extLst>
          </p:cNvPr>
          <p:cNvCxnSpPr/>
          <p:nvPr/>
        </p:nvCxnSpPr>
        <p:spPr>
          <a:xfrm>
            <a:off x="2594112" y="4929809"/>
            <a:ext cx="1005840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54F56C-39B7-1C42-9E98-1A47168449E2}"/>
              </a:ext>
            </a:extLst>
          </p:cNvPr>
          <p:cNvCxnSpPr/>
          <p:nvPr/>
        </p:nvCxnSpPr>
        <p:spPr>
          <a:xfrm>
            <a:off x="5797825" y="4929809"/>
            <a:ext cx="1005840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Symbol" pitchFamily="2" charset="2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-Protocols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4AA79-4069-784C-90F7-F2DC9237C8D2}"/>
              </a:ext>
            </a:extLst>
          </p:cNvPr>
          <p:cNvSpPr txBox="1"/>
          <p:nvPr/>
        </p:nvSpPr>
        <p:spPr>
          <a:xfrm>
            <a:off x="838200" y="1493045"/>
            <a:ext cx="103879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Three rounds: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bg2"/>
                </a:solidFill>
              </a:rPr>
              <a:t>Commit.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bg2"/>
                </a:solidFill>
              </a:rPr>
              <a:t>Challenge.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bg2"/>
                </a:solidFill>
              </a:rPr>
              <a:t>Verify.</a:t>
            </a:r>
          </a:p>
          <a:p>
            <a:r>
              <a:rPr lang="en-US" sz="3000" dirty="0">
                <a:solidFill>
                  <a:schemeClr val="bg2"/>
                </a:solidFill>
              </a:rPr>
              <a:t>Bob then checks that a predicate P (x, e, w) holds. 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26E1DFA-FAE7-5B44-8114-02FF16B88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60" y="4404722"/>
            <a:ext cx="1037745" cy="1214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43CE7-FA93-4043-AC42-C038FCF0B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95" y="4298543"/>
            <a:ext cx="1321055" cy="132105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5C3CF-4DC0-5141-9EEC-A8B231358E36}"/>
              </a:ext>
            </a:extLst>
          </p:cNvPr>
          <p:cNvCxnSpPr>
            <a:cxnSpLocks/>
          </p:cNvCxnSpPr>
          <p:nvPr/>
        </p:nvCxnSpPr>
        <p:spPr>
          <a:xfrm>
            <a:off x="4052522" y="4426865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9930A0-80F9-DA49-95EB-686141CD2FA7}"/>
              </a:ext>
            </a:extLst>
          </p:cNvPr>
          <p:cNvCxnSpPr>
            <a:cxnSpLocks/>
          </p:cNvCxnSpPr>
          <p:nvPr/>
        </p:nvCxnSpPr>
        <p:spPr>
          <a:xfrm flipH="1">
            <a:off x="4052522" y="4977114"/>
            <a:ext cx="4501169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240BCC-6D5B-7E47-835E-54829CEA6E2A}"/>
              </a:ext>
            </a:extLst>
          </p:cNvPr>
          <p:cNvCxnSpPr>
            <a:cxnSpLocks/>
          </p:cNvCxnSpPr>
          <p:nvPr/>
        </p:nvCxnSpPr>
        <p:spPr>
          <a:xfrm>
            <a:off x="4052522" y="5474826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61F393-270F-A74A-B72F-F3D1D0F4F214}"/>
              </a:ext>
            </a:extLst>
          </p:cNvPr>
          <p:cNvSpPr txBox="1"/>
          <p:nvPr/>
        </p:nvSpPr>
        <p:spPr>
          <a:xfrm>
            <a:off x="5914663" y="3899136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C00DD6-9DC0-D947-8428-6D54C819FDF1}"/>
              </a:ext>
            </a:extLst>
          </p:cNvPr>
          <p:cNvSpPr txBox="1"/>
          <p:nvPr/>
        </p:nvSpPr>
        <p:spPr>
          <a:xfrm>
            <a:off x="5914661" y="4479521"/>
            <a:ext cx="3206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 </a:t>
            </a:r>
            <a:r>
              <a:rPr lang="en-US" sz="2400" dirty="0">
                <a:solidFill>
                  <a:schemeClr val="bg2"/>
                </a:solidFill>
              </a:rPr>
              <a:t>(uniformly random)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85CE35-96E5-7A47-BDAF-3921D02FE441}"/>
              </a:ext>
            </a:extLst>
          </p:cNvPr>
          <p:cNvSpPr txBox="1"/>
          <p:nvPr/>
        </p:nvSpPr>
        <p:spPr>
          <a:xfrm>
            <a:off x="5921056" y="5342339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09FAD5-B5B4-F041-8D05-2D098AD39209}"/>
              </a:ext>
            </a:extLst>
          </p:cNvPr>
          <p:cNvSpPr txBox="1"/>
          <p:nvPr/>
        </p:nvSpPr>
        <p:spPr>
          <a:xfrm>
            <a:off x="8945753" y="5619338"/>
            <a:ext cx="2838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P (x, e, w) </a:t>
            </a:r>
          </a:p>
        </p:txBody>
      </p:sp>
    </p:spTree>
    <p:extLst>
      <p:ext uri="{BB962C8B-B14F-4D97-AF65-F5344CB8AC3E}">
        <p14:creationId xmlns:p14="http://schemas.microsoft.com/office/powerpoint/2010/main" val="25685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Symbol" pitchFamily="2" charset="2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-Protocols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4AA79-4069-784C-90F7-F2DC9237C8D2}"/>
              </a:ext>
            </a:extLst>
          </p:cNvPr>
          <p:cNvSpPr txBox="1"/>
          <p:nvPr/>
        </p:nvSpPr>
        <p:spPr>
          <a:xfrm>
            <a:off x="838200" y="1493045"/>
            <a:ext cx="10387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These are useful when there is a bit string s such that:</a:t>
            </a:r>
          </a:p>
          <a:p>
            <a:r>
              <a:rPr lang="en-US" sz="3000" dirty="0">
                <a:solidFill>
                  <a:schemeClr val="bg2"/>
                </a:solidFill>
              </a:rPr>
              <a:t> - Alice can efficiently satisfy P if she knows s;</a:t>
            </a:r>
          </a:p>
          <a:p>
            <a:r>
              <a:rPr lang="en-US" sz="3000" dirty="0">
                <a:solidFill>
                  <a:schemeClr val="bg2"/>
                </a:solidFill>
              </a:rPr>
              <a:t> - With no information, Alice can’t efficiently satisfy P.</a:t>
            </a:r>
          </a:p>
          <a:p>
            <a:r>
              <a:rPr lang="en-US" sz="3000" dirty="0">
                <a:solidFill>
                  <a:schemeClr val="bg2"/>
                </a:solidFill>
              </a:rPr>
              <a:t>(Proof of knowledge.)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26E1DFA-FAE7-5B44-8114-02FF16B88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60" y="4404722"/>
            <a:ext cx="1037745" cy="1214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43CE7-FA93-4043-AC42-C038FCF0B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95" y="4298543"/>
            <a:ext cx="1321055" cy="132105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5C3CF-4DC0-5141-9EEC-A8B231358E36}"/>
              </a:ext>
            </a:extLst>
          </p:cNvPr>
          <p:cNvCxnSpPr>
            <a:cxnSpLocks/>
          </p:cNvCxnSpPr>
          <p:nvPr/>
        </p:nvCxnSpPr>
        <p:spPr>
          <a:xfrm>
            <a:off x="4052522" y="4426865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9930A0-80F9-DA49-95EB-686141CD2FA7}"/>
              </a:ext>
            </a:extLst>
          </p:cNvPr>
          <p:cNvCxnSpPr>
            <a:cxnSpLocks/>
          </p:cNvCxnSpPr>
          <p:nvPr/>
        </p:nvCxnSpPr>
        <p:spPr>
          <a:xfrm flipH="1">
            <a:off x="4052522" y="4977114"/>
            <a:ext cx="4501169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240BCC-6D5B-7E47-835E-54829CEA6E2A}"/>
              </a:ext>
            </a:extLst>
          </p:cNvPr>
          <p:cNvCxnSpPr>
            <a:cxnSpLocks/>
          </p:cNvCxnSpPr>
          <p:nvPr/>
        </p:nvCxnSpPr>
        <p:spPr>
          <a:xfrm>
            <a:off x="4052522" y="5474826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61F393-270F-A74A-B72F-F3D1D0F4F214}"/>
              </a:ext>
            </a:extLst>
          </p:cNvPr>
          <p:cNvSpPr txBox="1"/>
          <p:nvPr/>
        </p:nvSpPr>
        <p:spPr>
          <a:xfrm>
            <a:off x="5914663" y="3899136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C00DD6-9DC0-D947-8428-6D54C819FDF1}"/>
              </a:ext>
            </a:extLst>
          </p:cNvPr>
          <p:cNvSpPr txBox="1"/>
          <p:nvPr/>
        </p:nvSpPr>
        <p:spPr>
          <a:xfrm>
            <a:off x="5914661" y="4479521"/>
            <a:ext cx="3206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 </a:t>
            </a:r>
            <a:r>
              <a:rPr lang="en-US" sz="2400" dirty="0">
                <a:solidFill>
                  <a:schemeClr val="bg2"/>
                </a:solidFill>
              </a:rPr>
              <a:t>(uniformly random)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85CE35-96E5-7A47-BDAF-3921D02FE441}"/>
              </a:ext>
            </a:extLst>
          </p:cNvPr>
          <p:cNvSpPr txBox="1"/>
          <p:nvPr/>
        </p:nvSpPr>
        <p:spPr>
          <a:xfrm>
            <a:off x="5921056" y="5342339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88219F-267C-D641-9E25-9D9CD232692B}"/>
              </a:ext>
            </a:extLst>
          </p:cNvPr>
          <p:cNvSpPr txBox="1"/>
          <p:nvPr/>
        </p:nvSpPr>
        <p:spPr>
          <a:xfrm>
            <a:off x="2386314" y="5732882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E12D5-DD01-3945-B404-9B4122AA4E8B}"/>
              </a:ext>
            </a:extLst>
          </p:cNvPr>
          <p:cNvSpPr txBox="1"/>
          <p:nvPr/>
        </p:nvSpPr>
        <p:spPr>
          <a:xfrm>
            <a:off x="8945753" y="5619338"/>
            <a:ext cx="2838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P (x, e, w) </a:t>
            </a:r>
          </a:p>
        </p:txBody>
      </p:sp>
    </p:spTree>
    <p:extLst>
      <p:ext uri="{BB962C8B-B14F-4D97-AF65-F5344CB8AC3E}">
        <p14:creationId xmlns:p14="http://schemas.microsoft.com/office/powerpoint/2010/main" val="6140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Transform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4AA79-4069-784C-90F7-F2DC9237C8D2}"/>
              </a:ext>
            </a:extLst>
          </p:cNvPr>
          <p:cNvSpPr txBox="1"/>
          <p:nvPr/>
        </p:nvSpPr>
        <p:spPr>
          <a:xfrm>
            <a:off x="838200" y="1493045"/>
            <a:ext cx="10387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Alice uses a hash function H to compute e.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26E1DFA-FAE7-5B44-8114-02FF16B88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60" y="4404722"/>
            <a:ext cx="1037745" cy="1214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43CE7-FA93-4043-AC42-C038FCF0B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95" y="4298543"/>
            <a:ext cx="1321055" cy="132105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5C3CF-4DC0-5141-9EEC-A8B231358E36}"/>
              </a:ext>
            </a:extLst>
          </p:cNvPr>
          <p:cNvCxnSpPr>
            <a:cxnSpLocks/>
          </p:cNvCxnSpPr>
          <p:nvPr/>
        </p:nvCxnSpPr>
        <p:spPr>
          <a:xfrm>
            <a:off x="4052522" y="4426865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9930A0-80F9-DA49-95EB-686141CD2FA7}"/>
              </a:ext>
            </a:extLst>
          </p:cNvPr>
          <p:cNvCxnSpPr>
            <a:cxnSpLocks/>
          </p:cNvCxnSpPr>
          <p:nvPr/>
        </p:nvCxnSpPr>
        <p:spPr>
          <a:xfrm>
            <a:off x="4052522" y="4977114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240BCC-6D5B-7E47-835E-54829CEA6E2A}"/>
              </a:ext>
            </a:extLst>
          </p:cNvPr>
          <p:cNvCxnSpPr>
            <a:cxnSpLocks/>
          </p:cNvCxnSpPr>
          <p:nvPr/>
        </p:nvCxnSpPr>
        <p:spPr>
          <a:xfrm>
            <a:off x="4052522" y="5474826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61F393-270F-A74A-B72F-F3D1D0F4F214}"/>
              </a:ext>
            </a:extLst>
          </p:cNvPr>
          <p:cNvSpPr txBox="1"/>
          <p:nvPr/>
        </p:nvSpPr>
        <p:spPr>
          <a:xfrm>
            <a:off x="5914663" y="3899136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85CE35-96E5-7A47-BDAF-3921D02FE441}"/>
              </a:ext>
            </a:extLst>
          </p:cNvPr>
          <p:cNvSpPr txBox="1"/>
          <p:nvPr/>
        </p:nvSpPr>
        <p:spPr>
          <a:xfrm>
            <a:off x="5921056" y="5342339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3EC35-BEC0-FA4E-9C7E-7CABDD88EFBC}"/>
              </a:ext>
            </a:extLst>
          </p:cNvPr>
          <p:cNvSpPr txBox="1"/>
          <p:nvPr/>
        </p:nvSpPr>
        <p:spPr>
          <a:xfrm>
            <a:off x="5921056" y="4499318"/>
            <a:ext cx="1037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4D01B-BAE1-4043-B2F4-24FC53991A30}"/>
              </a:ext>
            </a:extLst>
          </p:cNvPr>
          <p:cNvSpPr txBox="1"/>
          <p:nvPr/>
        </p:nvSpPr>
        <p:spPr>
          <a:xfrm>
            <a:off x="2386314" y="5732882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233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Transform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4AA79-4069-784C-90F7-F2DC9237C8D2}"/>
              </a:ext>
            </a:extLst>
          </p:cNvPr>
          <p:cNvSpPr txBox="1"/>
          <p:nvPr/>
        </p:nvSpPr>
        <p:spPr>
          <a:xfrm>
            <a:off x="838200" y="1493045"/>
            <a:ext cx="10387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Alice uses a hash function H to compute e.</a:t>
            </a:r>
          </a:p>
          <a:p>
            <a:r>
              <a:rPr lang="en-US" sz="3000" dirty="0">
                <a:solidFill>
                  <a:schemeClr val="bg2"/>
                </a:solidFill>
              </a:rPr>
              <a:t>Bob simply checks P on the hash.</a:t>
            </a:r>
          </a:p>
          <a:p>
            <a:endParaRPr lang="en-US" sz="3000" dirty="0">
              <a:solidFill>
                <a:schemeClr val="bg2"/>
              </a:solidFill>
            </a:endParaRPr>
          </a:p>
          <a:p>
            <a:r>
              <a:rPr lang="en-US" sz="3000" dirty="0">
                <a:solidFill>
                  <a:schemeClr val="bg2"/>
                </a:solidFill>
              </a:rPr>
              <a:t>(To make this a signature scheme, hash the message m as well.)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26E1DFA-FAE7-5B44-8114-02FF16B88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60" y="4404722"/>
            <a:ext cx="1037745" cy="1214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43CE7-FA93-4043-AC42-C038FCF0B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95" y="4298543"/>
            <a:ext cx="1321055" cy="132105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5C3CF-4DC0-5141-9EEC-A8B231358E36}"/>
              </a:ext>
            </a:extLst>
          </p:cNvPr>
          <p:cNvCxnSpPr>
            <a:cxnSpLocks/>
          </p:cNvCxnSpPr>
          <p:nvPr/>
        </p:nvCxnSpPr>
        <p:spPr>
          <a:xfrm>
            <a:off x="4052522" y="4426865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9930A0-80F9-DA49-95EB-686141CD2FA7}"/>
              </a:ext>
            </a:extLst>
          </p:cNvPr>
          <p:cNvCxnSpPr>
            <a:cxnSpLocks/>
          </p:cNvCxnSpPr>
          <p:nvPr/>
        </p:nvCxnSpPr>
        <p:spPr>
          <a:xfrm>
            <a:off x="4052522" y="4977114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240BCC-6D5B-7E47-835E-54829CEA6E2A}"/>
              </a:ext>
            </a:extLst>
          </p:cNvPr>
          <p:cNvCxnSpPr>
            <a:cxnSpLocks/>
          </p:cNvCxnSpPr>
          <p:nvPr/>
        </p:nvCxnSpPr>
        <p:spPr>
          <a:xfrm>
            <a:off x="4052522" y="5474826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61F393-270F-A74A-B72F-F3D1D0F4F214}"/>
              </a:ext>
            </a:extLst>
          </p:cNvPr>
          <p:cNvSpPr txBox="1"/>
          <p:nvPr/>
        </p:nvSpPr>
        <p:spPr>
          <a:xfrm>
            <a:off x="5914663" y="3899136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85CE35-96E5-7A47-BDAF-3921D02FE441}"/>
              </a:ext>
            </a:extLst>
          </p:cNvPr>
          <p:cNvSpPr txBox="1"/>
          <p:nvPr/>
        </p:nvSpPr>
        <p:spPr>
          <a:xfrm>
            <a:off x="5921056" y="5342339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3EC35-BEC0-FA4E-9C7E-7CABDD88EFBC}"/>
              </a:ext>
            </a:extLst>
          </p:cNvPr>
          <p:cNvSpPr txBox="1"/>
          <p:nvPr/>
        </p:nvSpPr>
        <p:spPr>
          <a:xfrm>
            <a:off x="5921056" y="4499318"/>
            <a:ext cx="1037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H(x)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4D01B-BAE1-4043-B2F4-24FC53991A30}"/>
              </a:ext>
            </a:extLst>
          </p:cNvPr>
          <p:cNvSpPr txBox="1"/>
          <p:nvPr/>
        </p:nvSpPr>
        <p:spPr>
          <a:xfrm>
            <a:off x="2386314" y="5732882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7C181-6AE5-BC49-9782-CC3BE9581781}"/>
              </a:ext>
            </a:extLst>
          </p:cNvPr>
          <p:cNvSpPr txBox="1"/>
          <p:nvPr/>
        </p:nvSpPr>
        <p:spPr>
          <a:xfrm>
            <a:off x="8945753" y="5619338"/>
            <a:ext cx="2838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P (x, H (x), w) </a:t>
            </a:r>
          </a:p>
        </p:txBody>
      </p:sp>
    </p:spTree>
    <p:extLst>
      <p:ext uri="{BB962C8B-B14F-4D97-AF65-F5344CB8AC3E}">
        <p14:creationId xmlns:p14="http://schemas.microsoft.com/office/powerpoint/2010/main" val="38195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504" y="365124"/>
            <a:ext cx="11231218" cy="603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9FEC5B-7752-B246-9141-58674856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Fiat-Shamir Transform</a:t>
            </a:r>
            <a:endParaRPr lang="en-US" sz="4800" baseline="-250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4AA79-4069-784C-90F7-F2DC9237C8D2}"/>
              </a:ext>
            </a:extLst>
          </p:cNvPr>
          <p:cNvSpPr txBox="1"/>
          <p:nvPr/>
        </p:nvSpPr>
        <p:spPr>
          <a:xfrm>
            <a:off x="838200" y="1493045"/>
            <a:ext cx="10387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Alice uses a hash function H to compute e.</a:t>
            </a:r>
          </a:p>
          <a:p>
            <a:r>
              <a:rPr lang="en-US" sz="3000" dirty="0">
                <a:solidFill>
                  <a:schemeClr val="bg2"/>
                </a:solidFill>
              </a:rPr>
              <a:t>Bob simply checks P on the hash.</a:t>
            </a:r>
          </a:p>
          <a:p>
            <a:endParaRPr lang="en-US" sz="3000" dirty="0">
              <a:solidFill>
                <a:schemeClr val="bg2"/>
              </a:solidFill>
            </a:endParaRPr>
          </a:p>
          <a:p>
            <a:r>
              <a:rPr lang="en-US" sz="3000" dirty="0">
                <a:solidFill>
                  <a:schemeClr val="bg2"/>
                </a:solidFill>
              </a:rPr>
              <a:t>(To make this a signature scheme, hash the message m as well.)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26E1DFA-FAE7-5B44-8114-02FF16B88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60" y="4404722"/>
            <a:ext cx="1037745" cy="1214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43CE7-FA93-4043-AC42-C038FCF0B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95" y="4298543"/>
            <a:ext cx="1321055" cy="132105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5C3CF-4DC0-5141-9EEC-A8B231358E36}"/>
              </a:ext>
            </a:extLst>
          </p:cNvPr>
          <p:cNvCxnSpPr>
            <a:cxnSpLocks/>
          </p:cNvCxnSpPr>
          <p:nvPr/>
        </p:nvCxnSpPr>
        <p:spPr>
          <a:xfrm>
            <a:off x="4052522" y="4426865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9930A0-80F9-DA49-95EB-686141CD2FA7}"/>
              </a:ext>
            </a:extLst>
          </p:cNvPr>
          <p:cNvCxnSpPr>
            <a:cxnSpLocks/>
          </p:cNvCxnSpPr>
          <p:nvPr/>
        </p:nvCxnSpPr>
        <p:spPr>
          <a:xfrm>
            <a:off x="4052522" y="4977114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240BCC-6D5B-7E47-835E-54829CEA6E2A}"/>
              </a:ext>
            </a:extLst>
          </p:cNvPr>
          <p:cNvCxnSpPr>
            <a:cxnSpLocks/>
          </p:cNvCxnSpPr>
          <p:nvPr/>
        </p:nvCxnSpPr>
        <p:spPr>
          <a:xfrm>
            <a:off x="4052522" y="5474826"/>
            <a:ext cx="4582192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61F393-270F-A74A-B72F-F3D1D0F4F214}"/>
              </a:ext>
            </a:extLst>
          </p:cNvPr>
          <p:cNvSpPr txBox="1"/>
          <p:nvPr/>
        </p:nvSpPr>
        <p:spPr>
          <a:xfrm>
            <a:off x="5914663" y="3899136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85CE35-96E5-7A47-BDAF-3921D02FE441}"/>
              </a:ext>
            </a:extLst>
          </p:cNvPr>
          <p:cNvSpPr txBox="1"/>
          <p:nvPr/>
        </p:nvSpPr>
        <p:spPr>
          <a:xfrm>
            <a:off x="5921056" y="5342339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3EC35-BEC0-FA4E-9C7E-7CABDD88EFBC}"/>
              </a:ext>
            </a:extLst>
          </p:cNvPr>
          <p:cNvSpPr txBox="1"/>
          <p:nvPr/>
        </p:nvSpPr>
        <p:spPr>
          <a:xfrm>
            <a:off x="5617381" y="4458162"/>
            <a:ext cx="1660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H(x, 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4D01B-BAE1-4043-B2F4-24FC53991A30}"/>
              </a:ext>
            </a:extLst>
          </p:cNvPr>
          <p:cNvSpPr txBox="1"/>
          <p:nvPr/>
        </p:nvSpPr>
        <p:spPr>
          <a:xfrm>
            <a:off x="2386314" y="5732882"/>
            <a:ext cx="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7C181-6AE5-BC49-9782-CC3BE9581781}"/>
              </a:ext>
            </a:extLst>
          </p:cNvPr>
          <p:cNvSpPr txBox="1"/>
          <p:nvPr/>
        </p:nvSpPr>
        <p:spPr>
          <a:xfrm>
            <a:off x="8750864" y="5619338"/>
            <a:ext cx="2838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P (x, H (x, m), w) </a:t>
            </a:r>
          </a:p>
        </p:txBody>
      </p:sp>
    </p:spTree>
    <p:extLst>
      <p:ext uri="{BB962C8B-B14F-4D97-AF65-F5344CB8AC3E}">
        <p14:creationId xmlns:p14="http://schemas.microsoft.com/office/powerpoint/2010/main" val="13444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13919</TotalTime>
  <Words>1203</Words>
  <Application>Microsoft Macintosh PowerPoint</Application>
  <PresentationFormat>Widescreen</PresentationFormat>
  <Paragraphs>268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Corbel</vt:lpstr>
      <vt:lpstr>Symbol</vt:lpstr>
      <vt:lpstr>Tahoma</vt:lpstr>
      <vt:lpstr>Depth</vt:lpstr>
      <vt:lpstr>PowerPoint Presentation</vt:lpstr>
      <vt:lpstr>The Basics</vt:lpstr>
      <vt:lpstr>PowerPoint Presentation</vt:lpstr>
      <vt:lpstr>The Random Oracle Model</vt:lpstr>
      <vt:lpstr>S-Protocols</vt:lpstr>
      <vt:lpstr>S-Protocols</vt:lpstr>
      <vt:lpstr>Fiat-Shamir Transform</vt:lpstr>
      <vt:lpstr>Fiat-Shamir Transform</vt:lpstr>
      <vt:lpstr>Fiat-Shamir Transform</vt:lpstr>
      <vt:lpstr>Fiat-Shamir is Secure in the ROM</vt:lpstr>
      <vt:lpstr>Fiat-Shamir is Secure in the ROM</vt:lpstr>
      <vt:lpstr>Fiat-Shamir is Secure in the ROM</vt:lpstr>
      <vt:lpstr>Fiat-Shamir is Secure in the ROM</vt:lpstr>
      <vt:lpstr>Fiat-Shamir is Secure in the ROM</vt:lpstr>
      <vt:lpstr>PowerPoint Presentation</vt:lpstr>
      <vt:lpstr>The QROM</vt:lpstr>
      <vt:lpstr>The QROM</vt:lpstr>
      <vt:lpstr>Fiat-Shamir is Secure in the QROM</vt:lpstr>
      <vt:lpstr>Fiat-Shamir is Secure in the QROM</vt:lpstr>
      <vt:lpstr>Fiat-Shamir is Secure in the QROM</vt:lpstr>
      <vt:lpstr>Fiat-Shamir is Secure in the QROM</vt:lpstr>
      <vt:lpstr>Fiat-Shamir is Secure in the QROM</vt:lpstr>
      <vt:lpstr>Fiat-Shamir is Secure in the QROM</vt:lpstr>
      <vt:lpstr>Fiat-Shamir is Secure in the QROM</vt:lpstr>
      <vt:lpstr>PowerPoint Presentation</vt:lpstr>
      <vt:lpstr>Picnic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approaches to quantum random number generation</dc:title>
  <dc:creator>Work</dc:creator>
  <cp:lastModifiedBy>Scholl, Matthew A. (Fed)</cp:lastModifiedBy>
  <cp:revision>865</cp:revision>
  <dcterms:created xsi:type="dcterms:W3CDTF">2014-01-30T01:17:55Z</dcterms:created>
  <dcterms:modified xsi:type="dcterms:W3CDTF">2024-05-16T23:46:58Z</dcterms:modified>
</cp:coreProperties>
</file>